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29" r:id="rId2"/>
    <p:sldId id="307" r:id="rId3"/>
    <p:sldId id="328" r:id="rId4"/>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7AE95A-97CB-A0A1-EB3E-52C9F96AF52E}" name="Anna McElcheran" initials="AM" userId="S::amcelcheran@bruyere.org::271408d7-754f-4f83-8cf4-d8ddb707ea55" providerId="AD"/>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55AA46-E3FF-B513-BB99-D5CB679D86D1}" v="22" dt="2024-02-16T14:28:28.137"/>
    <p1510:client id="{70B3F3A9-353A-273F-0413-F8C9E1B0DA42}" v="20" dt="2024-02-16T15:07:28.806"/>
    <p1510:client id="{7B29E9A1-ADA5-4C54-8BF3-47DD53CFB23C}" v="1" dt="2024-02-16T15:07:44.223"/>
    <p1510:client id="{8AD1A674-F635-CE1E-89E1-2BF5D217BE70}" v="8" dt="2024-02-16T15:09:32.090"/>
    <p1510:client id="{A0C77C7F-BD52-7DE2-28B1-76E010074DB5}" v="6" dt="2024-02-16T14:28:44.8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0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microsoft.com/office/2018/10/relationships/authors" Target="author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1155AA46-E3FF-B513-BB99-D5CB679D86D1}"/>
    <pc:docChg chg="addSld modSld sldOrd">
      <pc:chgData name="Laura Dunn" userId="S::laudunn@toh.ca::a1b48991-b855-4e9d-9b46-097d553f086f" providerId="AD" clId="Web-{1155AA46-E3FF-B513-BB99-D5CB679D86D1}" dt="2024-02-16T14:28:28.137" v="13" actId="20577"/>
      <pc:docMkLst>
        <pc:docMk/>
      </pc:docMkLst>
      <pc:sldChg chg="modSp add ord">
        <pc:chgData name="Laura Dunn" userId="S::laudunn@toh.ca::a1b48991-b855-4e9d-9b46-097d553f086f" providerId="AD" clId="Web-{1155AA46-E3FF-B513-BB99-D5CB679D86D1}" dt="2024-02-16T14:28:28.137" v="13" actId="20577"/>
        <pc:sldMkLst>
          <pc:docMk/>
          <pc:sldMk cId="2989216846" sldId="329"/>
        </pc:sldMkLst>
        <pc:spChg chg="mod">
          <ac:chgData name="Laura Dunn" userId="S::laudunn@toh.ca::a1b48991-b855-4e9d-9b46-097d553f086f" providerId="AD" clId="Web-{1155AA46-E3FF-B513-BB99-D5CB679D86D1}" dt="2024-02-16T14:28:28.137" v="13" actId="20577"/>
          <ac:spMkLst>
            <pc:docMk/>
            <pc:sldMk cId="2989216846" sldId="329"/>
            <ac:spMk id="13" creationId="{A6870008-57C8-BB3B-5799-F1ACEC7D06B7}"/>
          </ac:spMkLst>
        </pc:spChg>
      </pc:sldChg>
    </pc:docChg>
  </pc:docChgLst>
  <pc:docChgLst>
    <pc:chgData name="Laura Dunn" userId="S::laudunn@toh.ca::a1b48991-b855-4e9d-9b46-097d553f086f" providerId="AD" clId="Web-{A0C77C7F-BD52-7DE2-28B1-76E010074DB5}"/>
    <pc:docChg chg="modSld">
      <pc:chgData name="Laura Dunn" userId="S::laudunn@toh.ca::a1b48991-b855-4e9d-9b46-097d553f086f" providerId="AD" clId="Web-{A0C77C7F-BD52-7DE2-28B1-76E010074DB5}" dt="2024-02-16T14:28:42.110" v="1" actId="20577"/>
      <pc:docMkLst>
        <pc:docMk/>
      </pc:docMkLst>
      <pc:sldChg chg="modSp">
        <pc:chgData name="Laura Dunn" userId="S::laudunn@toh.ca::a1b48991-b855-4e9d-9b46-097d553f086f" providerId="AD" clId="Web-{A0C77C7F-BD52-7DE2-28B1-76E010074DB5}" dt="2024-02-16T14:28:42.110" v="1" actId="20577"/>
        <pc:sldMkLst>
          <pc:docMk/>
          <pc:sldMk cId="2989216846" sldId="329"/>
        </pc:sldMkLst>
        <pc:spChg chg="mod">
          <ac:chgData name="Laura Dunn" userId="S::laudunn@toh.ca::a1b48991-b855-4e9d-9b46-097d553f086f" providerId="AD" clId="Web-{A0C77C7F-BD52-7DE2-28B1-76E010074DB5}" dt="2024-02-16T14:28:42.110" v="1" actId="20577"/>
          <ac:spMkLst>
            <pc:docMk/>
            <pc:sldMk cId="2989216846" sldId="329"/>
            <ac:spMk id="13" creationId="{A6870008-57C8-BB3B-5799-F1ACEC7D06B7}"/>
          </ac:spMkLst>
        </pc:spChg>
      </pc:sldChg>
    </pc:docChg>
  </pc:docChgLst>
  <pc:docChgLst>
    <pc:chgData name="Laura Dunn" userId="S::laudunn@toh.ca::a1b48991-b855-4e9d-9b46-097d553f086f" providerId="AD" clId="Web-{7B29E9A1-ADA5-4C54-8BF3-47DD53CFB23C}"/>
    <pc:docChg chg="modSld">
      <pc:chgData name="Laura Dunn" userId="S::laudunn@toh.ca::a1b48991-b855-4e9d-9b46-097d553f086f" providerId="AD" clId="Web-{7B29E9A1-ADA5-4C54-8BF3-47DD53CFB23C}" dt="2024-02-16T15:07:44.223" v="0" actId="1076"/>
      <pc:docMkLst>
        <pc:docMk/>
      </pc:docMkLst>
      <pc:sldChg chg="modSp">
        <pc:chgData name="Laura Dunn" userId="S::laudunn@toh.ca::a1b48991-b855-4e9d-9b46-097d553f086f" providerId="AD" clId="Web-{7B29E9A1-ADA5-4C54-8BF3-47DD53CFB23C}" dt="2024-02-16T15:07:44.223" v="0" actId="1076"/>
        <pc:sldMkLst>
          <pc:docMk/>
          <pc:sldMk cId="2989216846" sldId="329"/>
        </pc:sldMkLst>
        <pc:spChg chg="mod">
          <ac:chgData name="Laura Dunn" userId="S::laudunn@toh.ca::a1b48991-b855-4e9d-9b46-097d553f086f" providerId="AD" clId="Web-{7B29E9A1-ADA5-4C54-8BF3-47DD53CFB23C}" dt="2024-02-16T15:07:44.223" v="0" actId="1076"/>
          <ac:spMkLst>
            <pc:docMk/>
            <pc:sldMk cId="2989216846" sldId="329"/>
            <ac:spMk id="13" creationId="{A6870008-57C8-BB3B-5799-F1ACEC7D06B7}"/>
          </ac:spMkLst>
        </pc:spChg>
      </pc:sldChg>
    </pc:docChg>
  </pc:docChgLst>
  <pc:docChgLst>
    <pc:chgData name="Laura Dunn" userId="S::laudunn@toh.ca::a1b48991-b855-4e9d-9b46-097d553f086f" providerId="AD" clId="Web-{8AD1A674-F635-CE1E-89E1-2BF5D217BE70}"/>
    <pc:docChg chg="modSld">
      <pc:chgData name="Laura Dunn" userId="S::laudunn@toh.ca::a1b48991-b855-4e9d-9b46-097d553f086f" providerId="AD" clId="Web-{8AD1A674-F635-CE1E-89E1-2BF5D217BE70}" dt="2024-02-16T15:09:31.308" v="3" actId="20577"/>
      <pc:docMkLst>
        <pc:docMk/>
      </pc:docMkLst>
      <pc:sldChg chg="modSp">
        <pc:chgData name="Laura Dunn" userId="S::laudunn@toh.ca::a1b48991-b855-4e9d-9b46-097d553f086f" providerId="AD" clId="Web-{8AD1A674-F635-CE1E-89E1-2BF5D217BE70}" dt="2024-02-16T15:09:31.308" v="3" actId="20577"/>
        <pc:sldMkLst>
          <pc:docMk/>
          <pc:sldMk cId="2989216846" sldId="329"/>
        </pc:sldMkLst>
        <pc:spChg chg="mod">
          <ac:chgData name="Laura Dunn" userId="S::laudunn@toh.ca::a1b48991-b855-4e9d-9b46-097d553f086f" providerId="AD" clId="Web-{8AD1A674-F635-CE1E-89E1-2BF5D217BE70}" dt="2024-02-16T15:09:31.308" v="3" actId="20577"/>
          <ac:spMkLst>
            <pc:docMk/>
            <pc:sldMk cId="2989216846" sldId="329"/>
            <ac:spMk id="13" creationId="{A6870008-57C8-BB3B-5799-F1ACEC7D06B7}"/>
          </ac:spMkLst>
        </pc:spChg>
      </pc:sldChg>
    </pc:docChg>
  </pc:docChgLst>
  <pc:docChgLst>
    <pc:chgData name="Laura Dunn" userId="S::laudunn@toh.ca::a1b48991-b855-4e9d-9b46-097d553f086f" providerId="AD" clId="Web-{70B3F3A9-353A-273F-0413-F8C9E1B0DA42}"/>
    <pc:docChg chg="modSld">
      <pc:chgData name="Laura Dunn" userId="S::laudunn@toh.ca::a1b48991-b855-4e9d-9b46-097d553f086f" providerId="AD" clId="Web-{70B3F3A9-353A-273F-0413-F8C9E1B0DA42}" dt="2024-02-16T15:07:28.806" v="12" actId="1076"/>
      <pc:docMkLst>
        <pc:docMk/>
      </pc:docMkLst>
      <pc:sldChg chg="modSp">
        <pc:chgData name="Laura Dunn" userId="S::laudunn@toh.ca::a1b48991-b855-4e9d-9b46-097d553f086f" providerId="AD" clId="Web-{70B3F3A9-353A-273F-0413-F8C9E1B0DA42}" dt="2024-02-16T15:07:28.806" v="12" actId="1076"/>
        <pc:sldMkLst>
          <pc:docMk/>
          <pc:sldMk cId="2989216846" sldId="329"/>
        </pc:sldMkLst>
        <pc:spChg chg="mod">
          <ac:chgData name="Laura Dunn" userId="S::laudunn@toh.ca::a1b48991-b855-4e9d-9b46-097d553f086f" providerId="AD" clId="Web-{70B3F3A9-353A-273F-0413-F8C9E1B0DA42}" dt="2024-02-16T15:07:10.228" v="7" actId="20577"/>
          <ac:spMkLst>
            <pc:docMk/>
            <pc:sldMk cId="2989216846" sldId="329"/>
            <ac:spMk id="13" creationId="{A6870008-57C8-BB3B-5799-F1ACEC7D06B7}"/>
          </ac:spMkLst>
        </pc:spChg>
        <pc:spChg chg="mod">
          <ac:chgData name="Laura Dunn" userId="S::laudunn@toh.ca::a1b48991-b855-4e9d-9b46-097d553f086f" providerId="AD" clId="Web-{70B3F3A9-353A-273F-0413-F8C9E1B0DA42}" dt="2024-02-16T15:07:28.806" v="12" actId="1076"/>
          <ac:spMkLst>
            <pc:docMk/>
            <pc:sldMk cId="2989216846" sldId="329"/>
            <ac:spMk id="14" creationId="{B8F0E10C-0B93-8AC6-6AA6-4A72A1327D2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black and white logo&#10;&#10;Description automatically generated">
            <a:extLst>
              <a:ext uri="{FF2B5EF4-FFF2-40B4-BE49-F238E27FC236}">
                <a16:creationId xmlns:a16="http://schemas.microsoft.com/office/drawing/2014/main" id="{2C98D348-25B6-0EC6-7609-11E47CD61B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7399" y="900683"/>
            <a:ext cx="2619189" cy="630417"/>
          </a:xfrm>
          <a:prstGeom prst="rect">
            <a:avLst/>
          </a:prstGeom>
        </p:spPr>
      </p:pic>
      <p:pic>
        <p:nvPicPr>
          <p:cNvPr id="11" name="Content Placeholder 10" descr="A red background with white text&#10;&#10;Description automatically generated">
            <a:extLst>
              <a:ext uri="{FF2B5EF4-FFF2-40B4-BE49-F238E27FC236}">
                <a16:creationId xmlns:a16="http://schemas.microsoft.com/office/drawing/2014/main" id="{98A2A019-BE29-0455-AEE3-1A9A685D247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4294" y="-84709"/>
            <a:ext cx="7900988" cy="10227818"/>
          </a:xfrm>
        </p:spPr>
      </p:pic>
      <p:sp>
        <p:nvSpPr>
          <p:cNvPr id="13" name="TextBox 12">
            <a:extLst>
              <a:ext uri="{FF2B5EF4-FFF2-40B4-BE49-F238E27FC236}">
                <a16:creationId xmlns:a16="http://schemas.microsoft.com/office/drawing/2014/main" id="{A6870008-57C8-BB3B-5799-F1ACEC7D06B7}"/>
              </a:ext>
            </a:extLst>
          </p:cNvPr>
          <p:cNvSpPr txBox="1"/>
          <p:nvPr/>
        </p:nvSpPr>
        <p:spPr>
          <a:xfrm>
            <a:off x="0" y="3613437"/>
            <a:ext cx="7772400" cy="2893100"/>
          </a:xfrm>
          <a:prstGeom prst="rect">
            <a:avLst/>
          </a:prstGeom>
          <a:noFill/>
        </p:spPr>
        <p:txBody>
          <a:bodyPr wrap="square" lIns="91440" tIns="45720" rIns="91440" bIns="45720" rtlCol="0" anchor="t">
            <a:spAutoFit/>
          </a:bodyPr>
          <a:lstStyle/>
          <a:p>
            <a:pPr algn="ctr"/>
            <a:r>
              <a:rPr lang="en-CA" sz="6000" dirty="0">
                <a:solidFill>
                  <a:schemeClr val="bg1"/>
                </a:solidFill>
                <a:latin typeface="Calibri"/>
                <a:ea typeface="Open Sans"/>
                <a:cs typeface="Open Sans"/>
              </a:rPr>
              <a:t>Rate of Perceived Exertion Scale</a:t>
            </a:r>
            <a:endParaRPr lang="en-US" sz="6000">
              <a:solidFill>
                <a:schemeClr val="bg1"/>
              </a:solidFill>
              <a:latin typeface="Calibri"/>
              <a:cs typeface="Calibri"/>
            </a:endParaRPr>
          </a:p>
          <a:p>
            <a:pPr algn="ctr"/>
            <a:endParaRPr lang="en-US" sz="2000" dirty="0">
              <a:solidFill>
                <a:schemeClr val="bg1"/>
              </a:solidFill>
              <a:latin typeface="Calibri"/>
              <a:ea typeface="Open Sans"/>
              <a:cs typeface="Open Sans"/>
            </a:endParaRPr>
          </a:p>
          <a:p>
            <a:pPr algn="ctr"/>
            <a:r>
              <a:rPr lang="en-US" sz="2400" dirty="0">
                <a:solidFill>
                  <a:schemeClr val="bg1"/>
                </a:solidFill>
                <a:latin typeface="Calibri"/>
                <a:ea typeface="Calibri"/>
                <a:cs typeface="Calibri"/>
              </a:rPr>
              <a:t>Aphasia-friendly toolkit Feb 2024 </a:t>
            </a:r>
            <a:endParaRPr lang="en-CA" sz="2400">
              <a:solidFill>
                <a:schemeClr val="bg1"/>
              </a:solidFill>
              <a:latin typeface="Calibri"/>
              <a:ea typeface="Calibri"/>
              <a:cs typeface="Calibri"/>
            </a:endParaRPr>
          </a:p>
          <a:p>
            <a:endParaRPr lang="en-CA" dirty="0"/>
          </a:p>
        </p:txBody>
      </p:sp>
      <p:sp>
        <p:nvSpPr>
          <p:cNvPr id="14" name="TextBox 13">
            <a:extLst>
              <a:ext uri="{FF2B5EF4-FFF2-40B4-BE49-F238E27FC236}">
                <a16:creationId xmlns:a16="http://schemas.microsoft.com/office/drawing/2014/main" id="{B8F0E10C-0B93-8AC6-6AA6-4A72A1327D2A}"/>
              </a:ext>
            </a:extLst>
          </p:cNvPr>
          <p:cNvSpPr txBox="1"/>
          <p:nvPr/>
        </p:nvSpPr>
        <p:spPr>
          <a:xfrm>
            <a:off x="671513" y="7747581"/>
            <a:ext cx="6685188" cy="160043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white"/>
                </a:solidFill>
                <a:effectLst/>
                <a:uLnTx/>
                <a:uFillTx/>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endParaRPr kumimoji="0" lang="en-US" sz="1400" b="0" i="0" u="none" strike="noStrike" kern="1200" cap="none" spc="0" normalizeH="0" baseline="0" noProof="0" dirty="0">
              <a:ln>
                <a:noFill/>
              </a:ln>
              <a:solidFill>
                <a:prstClr val="white"/>
              </a:solidFill>
              <a:effectLst/>
              <a:uLnTx/>
              <a:uFillTx/>
              <a:latin typeface="Calibri"/>
              <a:ea typeface="Open Sans"/>
              <a:cs typeface="Open Sans"/>
            </a:endParaRPr>
          </a:p>
        </p:txBody>
      </p:sp>
    </p:spTree>
    <p:extLst>
      <p:ext uri="{BB962C8B-B14F-4D97-AF65-F5344CB8AC3E}">
        <p14:creationId xmlns:p14="http://schemas.microsoft.com/office/powerpoint/2010/main" val="298921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7" name="TextBox 6">
            <a:extLst>
              <a:ext uri="{FF2B5EF4-FFF2-40B4-BE49-F238E27FC236}">
                <a16:creationId xmlns:a16="http://schemas.microsoft.com/office/drawing/2014/main" id="{CD2D574D-49B6-66A3-0195-E5CAE45296ED}"/>
              </a:ext>
            </a:extLst>
          </p:cNvPr>
          <p:cNvSpPr txBox="1"/>
          <p:nvPr/>
        </p:nvSpPr>
        <p:spPr>
          <a:xfrm>
            <a:off x="1242738" y="505800"/>
            <a:ext cx="5086624" cy="66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spcBef>
                <a:spcPts val="1000"/>
              </a:spcBef>
            </a:pPr>
            <a:r>
              <a:rPr lang="en-CA" sz="2800" b="1" dirty="0">
                <a:latin typeface="Century Gothic"/>
                <a:ea typeface="+mn-lt"/>
                <a:cs typeface="+mn-lt"/>
              </a:rPr>
              <a:t>How difficult </a:t>
            </a:r>
            <a:r>
              <a:rPr lang="en-CA" sz="2800" dirty="0">
                <a:latin typeface="Century Gothic"/>
                <a:ea typeface="+mn-lt"/>
                <a:cs typeface="+mn-lt"/>
              </a:rPr>
              <a:t>is the exercise?</a:t>
            </a:r>
            <a:endParaRPr lang="en-US" sz="2800" dirty="0"/>
          </a:p>
        </p:txBody>
      </p:sp>
      <p:pic>
        <p:nvPicPr>
          <p:cNvPr id="3" name="Picture 34">
            <a:extLst>
              <a:ext uri="{FF2B5EF4-FFF2-40B4-BE49-F238E27FC236}">
                <a16:creationId xmlns:a16="http://schemas.microsoft.com/office/drawing/2014/main" id="{0335B90B-3D84-0CB5-05B1-F2C3218AED06}"/>
              </a:ext>
            </a:extLst>
          </p:cNvPr>
          <p:cNvPicPr>
            <a:picLocks noChangeAspect="1"/>
          </p:cNvPicPr>
          <p:nvPr/>
        </p:nvPicPr>
        <p:blipFill>
          <a:blip r:embed="rId3"/>
          <a:stretch>
            <a:fillRect/>
          </a:stretch>
        </p:blipFill>
        <p:spPr>
          <a:xfrm>
            <a:off x="3779605" y="2559267"/>
            <a:ext cx="3683031" cy="3704241"/>
          </a:xfrm>
          <a:prstGeom prst="rect">
            <a:avLst/>
          </a:prstGeom>
        </p:spPr>
      </p:pic>
      <p:pic>
        <p:nvPicPr>
          <p:cNvPr id="4" name="Picture 34">
            <a:extLst>
              <a:ext uri="{FF2B5EF4-FFF2-40B4-BE49-F238E27FC236}">
                <a16:creationId xmlns:a16="http://schemas.microsoft.com/office/drawing/2014/main" id="{6B28DBFD-9E25-0E2B-A1DD-E5A671C81216}"/>
              </a:ext>
            </a:extLst>
          </p:cNvPr>
          <p:cNvPicPr>
            <a:picLocks noChangeAspect="1"/>
          </p:cNvPicPr>
          <p:nvPr/>
        </p:nvPicPr>
        <p:blipFill>
          <a:blip r:embed="rId3"/>
          <a:stretch>
            <a:fillRect/>
          </a:stretch>
        </p:blipFill>
        <p:spPr>
          <a:xfrm>
            <a:off x="104271" y="2559267"/>
            <a:ext cx="3683031" cy="3704241"/>
          </a:xfrm>
          <a:prstGeom prst="rect">
            <a:avLst/>
          </a:prstGeom>
        </p:spPr>
      </p:pic>
      <p:sp>
        <p:nvSpPr>
          <p:cNvPr id="9" name="TextBox 8">
            <a:extLst>
              <a:ext uri="{FF2B5EF4-FFF2-40B4-BE49-F238E27FC236}">
                <a16:creationId xmlns:a16="http://schemas.microsoft.com/office/drawing/2014/main" id="{19448888-5C7B-0E38-E92E-F44ACA1206B3}"/>
              </a:ext>
            </a:extLst>
          </p:cNvPr>
          <p:cNvSpPr txBox="1"/>
          <p:nvPr/>
        </p:nvSpPr>
        <p:spPr>
          <a:xfrm>
            <a:off x="325177" y="4790746"/>
            <a:ext cx="743541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cs typeface="Calibri"/>
              </a:rPr>
              <a:t>1    2     3     4     5     6     7    8     9    10</a:t>
            </a:r>
            <a:endParaRPr lang="en-US" sz="3600"/>
          </a:p>
        </p:txBody>
      </p:sp>
      <p:sp>
        <p:nvSpPr>
          <p:cNvPr id="14" name="TextBox 13">
            <a:extLst>
              <a:ext uri="{FF2B5EF4-FFF2-40B4-BE49-F238E27FC236}">
                <a16:creationId xmlns:a16="http://schemas.microsoft.com/office/drawing/2014/main" id="{D3F23652-BD4A-E517-0B94-2D9198D9D3F9}"/>
              </a:ext>
            </a:extLst>
          </p:cNvPr>
          <p:cNvSpPr txBox="1"/>
          <p:nvPr/>
        </p:nvSpPr>
        <p:spPr>
          <a:xfrm rot="18000000">
            <a:off x="188007" y="3312006"/>
            <a:ext cx="127218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Calibri"/>
              </a:rPr>
              <a:t>Very Easy</a:t>
            </a:r>
          </a:p>
        </p:txBody>
      </p:sp>
      <p:sp>
        <p:nvSpPr>
          <p:cNvPr id="15" name="TextBox 14">
            <a:extLst>
              <a:ext uri="{FF2B5EF4-FFF2-40B4-BE49-F238E27FC236}">
                <a16:creationId xmlns:a16="http://schemas.microsoft.com/office/drawing/2014/main" id="{8E2DBF3B-47FA-ECFE-3DAC-7BE227C01735}"/>
              </a:ext>
            </a:extLst>
          </p:cNvPr>
          <p:cNvSpPr txBox="1"/>
          <p:nvPr/>
        </p:nvSpPr>
        <p:spPr>
          <a:xfrm rot="18000000">
            <a:off x="1002981" y="3377186"/>
            <a:ext cx="11372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Calibri"/>
              </a:rPr>
              <a:t>Easy</a:t>
            </a:r>
          </a:p>
        </p:txBody>
      </p:sp>
      <p:sp>
        <p:nvSpPr>
          <p:cNvPr id="16" name="TextBox 15">
            <a:extLst>
              <a:ext uri="{FF2B5EF4-FFF2-40B4-BE49-F238E27FC236}">
                <a16:creationId xmlns:a16="http://schemas.microsoft.com/office/drawing/2014/main" id="{6F7EDD73-77AA-1720-5BC9-34439B783576}"/>
              </a:ext>
            </a:extLst>
          </p:cNvPr>
          <p:cNvSpPr txBox="1"/>
          <p:nvPr/>
        </p:nvSpPr>
        <p:spPr>
          <a:xfrm rot="18000000">
            <a:off x="1637494" y="3257604"/>
            <a:ext cx="1366646" cy="3828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Calibri"/>
              </a:rPr>
              <a:t>Moderate</a:t>
            </a:r>
          </a:p>
        </p:txBody>
      </p:sp>
      <p:sp>
        <p:nvSpPr>
          <p:cNvPr id="18" name="TextBox 17">
            <a:extLst>
              <a:ext uri="{FF2B5EF4-FFF2-40B4-BE49-F238E27FC236}">
                <a16:creationId xmlns:a16="http://schemas.microsoft.com/office/drawing/2014/main" id="{891375CB-0DD9-0743-00E6-CE8C0E16ECDB}"/>
              </a:ext>
            </a:extLst>
          </p:cNvPr>
          <p:cNvSpPr txBox="1"/>
          <p:nvPr/>
        </p:nvSpPr>
        <p:spPr>
          <a:xfrm rot="18000000">
            <a:off x="3245477" y="3466391"/>
            <a:ext cx="8808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Calibri"/>
              </a:rPr>
              <a:t>Hard</a:t>
            </a:r>
          </a:p>
        </p:txBody>
      </p:sp>
      <p:sp>
        <p:nvSpPr>
          <p:cNvPr id="19" name="TextBox 18">
            <a:extLst>
              <a:ext uri="{FF2B5EF4-FFF2-40B4-BE49-F238E27FC236}">
                <a16:creationId xmlns:a16="http://schemas.microsoft.com/office/drawing/2014/main" id="{B810F070-5C43-AB48-1C2C-6DA7B02B84D5}"/>
              </a:ext>
            </a:extLst>
          </p:cNvPr>
          <p:cNvSpPr txBox="1"/>
          <p:nvPr/>
        </p:nvSpPr>
        <p:spPr>
          <a:xfrm rot="18000000">
            <a:off x="4549148" y="3059177"/>
            <a:ext cx="1515077" cy="3828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Calibri"/>
              </a:rPr>
              <a:t>Very Hard</a:t>
            </a:r>
          </a:p>
        </p:txBody>
      </p:sp>
      <p:sp>
        <p:nvSpPr>
          <p:cNvPr id="20" name="TextBox 19">
            <a:extLst>
              <a:ext uri="{FF2B5EF4-FFF2-40B4-BE49-F238E27FC236}">
                <a16:creationId xmlns:a16="http://schemas.microsoft.com/office/drawing/2014/main" id="{FE74628A-1725-0BF1-341B-BC5301B3EFCE}"/>
              </a:ext>
            </a:extLst>
          </p:cNvPr>
          <p:cNvSpPr txBox="1"/>
          <p:nvPr/>
        </p:nvSpPr>
        <p:spPr>
          <a:xfrm rot="18000000">
            <a:off x="6579052" y="3209554"/>
            <a:ext cx="155555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Calibri"/>
              </a:rPr>
              <a:t>Maximal</a:t>
            </a:r>
          </a:p>
        </p:txBody>
      </p:sp>
      <p:pic>
        <p:nvPicPr>
          <p:cNvPr id="22" name="Picture 22">
            <a:extLst>
              <a:ext uri="{FF2B5EF4-FFF2-40B4-BE49-F238E27FC236}">
                <a16:creationId xmlns:a16="http://schemas.microsoft.com/office/drawing/2014/main" id="{9C56467E-AF8E-A346-0318-03BBB0EC3AEE}"/>
              </a:ext>
            </a:extLst>
          </p:cNvPr>
          <p:cNvPicPr>
            <a:picLocks noChangeAspect="1"/>
          </p:cNvPicPr>
          <p:nvPr/>
        </p:nvPicPr>
        <p:blipFill>
          <a:blip r:embed="rId4"/>
          <a:stretch>
            <a:fillRect/>
          </a:stretch>
        </p:blipFill>
        <p:spPr>
          <a:xfrm>
            <a:off x="6493261" y="5554388"/>
            <a:ext cx="1377689" cy="1410029"/>
          </a:xfrm>
          <a:prstGeom prst="rect">
            <a:avLst/>
          </a:prstGeom>
        </p:spPr>
      </p:pic>
      <p:pic>
        <p:nvPicPr>
          <p:cNvPr id="23" name="Picture 23">
            <a:extLst>
              <a:ext uri="{FF2B5EF4-FFF2-40B4-BE49-F238E27FC236}">
                <a16:creationId xmlns:a16="http://schemas.microsoft.com/office/drawing/2014/main" id="{768485E7-D751-22F1-0B76-0A7B83859697}"/>
              </a:ext>
            </a:extLst>
          </p:cNvPr>
          <p:cNvPicPr>
            <a:picLocks noChangeAspect="1"/>
          </p:cNvPicPr>
          <p:nvPr/>
        </p:nvPicPr>
        <p:blipFill>
          <a:blip r:embed="rId5"/>
          <a:stretch>
            <a:fillRect/>
          </a:stretch>
        </p:blipFill>
        <p:spPr>
          <a:xfrm>
            <a:off x="4043383" y="5250900"/>
            <a:ext cx="1811294" cy="1767710"/>
          </a:xfrm>
          <a:prstGeom prst="rect">
            <a:avLst/>
          </a:prstGeom>
        </p:spPr>
      </p:pic>
      <p:pic>
        <p:nvPicPr>
          <p:cNvPr id="24" name="Picture 24">
            <a:extLst>
              <a:ext uri="{FF2B5EF4-FFF2-40B4-BE49-F238E27FC236}">
                <a16:creationId xmlns:a16="http://schemas.microsoft.com/office/drawing/2014/main" id="{96B9E38D-861D-D423-4670-C0B425F1FD1C}"/>
              </a:ext>
            </a:extLst>
          </p:cNvPr>
          <p:cNvPicPr>
            <a:picLocks noChangeAspect="1"/>
          </p:cNvPicPr>
          <p:nvPr/>
        </p:nvPicPr>
        <p:blipFill>
          <a:blip r:embed="rId6"/>
          <a:stretch>
            <a:fillRect/>
          </a:stretch>
        </p:blipFill>
        <p:spPr>
          <a:xfrm>
            <a:off x="2706428" y="5550775"/>
            <a:ext cx="1189791" cy="1178801"/>
          </a:xfrm>
          <a:prstGeom prst="rect">
            <a:avLst/>
          </a:prstGeom>
        </p:spPr>
      </p:pic>
      <p:pic>
        <p:nvPicPr>
          <p:cNvPr id="25" name="Picture 25">
            <a:extLst>
              <a:ext uri="{FF2B5EF4-FFF2-40B4-BE49-F238E27FC236}">
                <a16:creationId xmlns:a16="http://schemas.microsoft.com/office/drawing/2014/main" id="{4681B4D0-B3FC-8649-1866-AE7CD862DC9C}"/>
              </a:ext>
            </a:extLst>
          </p:cNvPr>
          <p:cNvPicPr>
            <a:picLocks noChangeAspect="1"/>
          </p:cNvPicPr>
          <p:nvPr/>
        </p:nvPicPr>
        <p:blipFill rotWithShape="1">
          <a:blip r:embed="rId7"/>
          <a:srcRect r="43162" b="425"/>
          <a:stretch/>
        </p:blipFill>
        <p:spPr>
          <a:xfrm>
            <a:off x="849776" y="5265951"/>
            <a:ext cx="868969" cy="1542546"/>
          </a:xfrm>
          <a:prstGeom prst="rect">
            <a:avLst/>
          </a:prstGeom>
        </p:spPr>
      </p:pic>
      <p:sp>
        <p:nvSpPr>
          <p:cNvPr id="2" name="TextBox 1">
            <a:extLst>
              <a:ext uri="{FF2B5EF4-FFF2-40B4-BE49-F238E27FC236}">
                <a16:creationId xmlns:a16="http://schemas.microsoft.com/office/drawing/2014/main" id="{CA87E9FA-A92C-A3B1-8E50-6C3B5BDF72B4}"/>
              </a:ext>
            </a:extLst>
          </p:cNvPr>
          <p:cNvSpPr txBox="1"/>
          <p:nvPr/>
        </p:nvSpPr>
        <p:spPr>
          <a:xfrm>
            <a:off x="4191" y="9829800"/>
            <a:ext cx="482607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solidFill>
                  <a:srgbClr val="2A2A2A"/>
                </a:solidFill>
                <a:latin typeface="Source Sans Pro"/>
                <a:ea typeface="Source Sans Pro"/>
              </a:rPr>
              <a:t>Adapted from: Borg G. </a:t>
            </a:r>
            <a:r>
              <a:rPr lang="en-US" sz="800" i="1" dirty="0">
                <a:solidFill>
                  <a:srgbClr val="2A2A2A"/>
                </a:solidFill>
                <a:latin typeface="Source Sans Pro"/>
                <a:ea typeface="Source Sans Pro"/>
              </a:rPr>
              <a:t>Borg’s Perceived Exertion and Pain Scales</a:t>
            </a:r>
            <a:r>
              <a:rPr lang="en-US" sz="800" dirty="0">
                <a:solidFill>
                  <a:srgbClr val="2A2A2A"/>
                </a:solidFill>
                <a:latin typeface="Source Sans Pro"/>
                <a:ea typeface="Source Sans Pro"/>
              </a:rPr>
              <a:t>. Champaign, IL: Human Kinetics, 1998; p. 104.</a:t>
            </a:r>
          </a:p>
        </p:txBody>
      </p:sp>
    </p:spTree>
    <p:extLst>
      <p:ext uri="{BB962C8B-B14F-4D97-AF65-F5344CB8AC3E}">
        <p14:creationId xmlns:p14="http://schemas.microsoft.com/office/powerpoint/2010/main" val="2310081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ign&#10;&#10;Description automatically generated">
            <a:extLst>
              <a:ext uri="{FF2B5EF4-FFF2-40B4-BE49-F238E27FC236}">
                <a16:creationId xmlns:a16="http://schemas.microsoft.com/office/drawing/2014/main" id="{80D8B825-8643-CE68-8385-DA837D8A9253}"/>
              </a:ext>
            </a:extLst>
          </p:cNvPr>
          <p:cNvPicPr>
            <a:picLocks noChangeAspect="1"/>
          </p:cNvPicPr>
          <p:nvPr/>
        </p:nvPicPr>
        <p:blipFill>
          <a:blip r:embed="rId2"/>
          <a:stretch>
            <a:fillRect/>
          </a:stretch>
        </p:blipFill>
        <p:spPr>
          <a:xfrm>
            <a:off x="6936441" y="2522"/>
            <a:ext cx="838200" cy="828675"/>
          </a:xfrm>
          <a:prstGeom prst="rect">
            <a:avLst/>
          </a:prstGeom>
        </p:spPr>
      </p:pic>
      <p:sp>
        <p:nvSpPr>
          <p:cNvPr id="7" name="TextBox 6">
            <a:extLst>
              <a:ext uri="{FF2B5EF4-FFF2-40B4-BE49-F238E27FC236}">
                <a16:creationId xmlns:a16="http://schemas.microsoft.com/office/drawing/2014/main" id="{CD2D574D-49B6-66A3-0195-E5CAE45296ED}"/>
              </a:ext>
            </a:extLst>
          </p:cNvPr>
          <p:cNvSpPr txBox="1"/>
          <p:nvPr/>
        </p:nvSpPr>
        <p:spPr>
          <a:xfrm>
            <a:off x="1037724" y="1018846"/>
            <a:ext cx="6023726" cy="5758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spcBef>
                <a:spcPts val="1000"/>
              </a:spcBef>
            </a:pPr>
            <a:r>
              <a:rPr lang="en-CA" sz="2400" dirty="0">
                <a:latin typeface="Century Gothic"/>
                <a:ea typeface="+mn-lt"/>
                <a:cs typeface="+mn-lt"/>
              </a:rPr>
              <a:t>Quelle </a:t>
            </a:r>
            <a:r>
              <a:rPr lang="en-CA" sz="2400" dirty="0" err="1">
                <a:latin typeface="Century Gothic"/>
                <a:ea typeface="+mn-lt"/>
                <a:cs typeface="+mn-lt"/>
              </a:rPr>
              <a:t>est</a:t>
            </a:r>
            <a:r>
              <a:rPr lang="en-CA" sz="2400" dirty="0">
                <a:latin typeface="Century Gothic"/>
                <a:ea typeface="+mn-lt"/>
                <a:cs typeface="+mn-lt"/>
              </a:rPr>
              <a:t> </a:t>
            </a:r>
            <a:r>
              <a:rPr lang="en-CA" sz="2400" b="1" dirty="0">
                <a:latin typeface="Century Gothic"/>
                <a:ea typeface="+mn-lt"/>
                <a:cs typeface="+mn-lt"/>
              </a:rPr>
              <a:t>la </a:t>
            </a:r>
            <a:r>
              <a:rPr lang="en-CA" sz="2400" b="1" dirty="0" err="1">
                <a:latin typeface="Century Gothic"/>
                <a:ea typeface="+mn-lt"/>
                <a:cs typeface="+mn-lt"/>
              </a:rPr>
              <a:t>difficulté</a:t>
            </a:r>
            <a:r>
              <a:rPr lang="en-CA" sz="2400" dirty="0">
                <a:latin typeface="Century Gothic"/>
                <a:ea typeface="+mn-lt"/>
                <a:cs typeface="+mn-lt"/>
              </a:rPr>
              <a:t> de </a:t>
            </a:r>
            <a:r>
              <a:rPr lang="en-CA" sz="2400" dirty="0" err="1">
                <a:latin typeface="Century Gothic"/>
                <a:ea typeface="+mn-lt"/>
                <a:cs typeface="+mn-lt"/>
              </a:rPr>
              <a:t>l'exercice</a:t>
            </a:r>
            <a:r>
              <a:rPr lang="en-CA" sz="2400" dirty="0">
                <a:latin typeface="Century Gothic"/>
                <a:ea typeface="+mn-lt"/>
                <a:cs typeface="+mn-lt"/>
              </a:rPr>
              <a:t> ?</a:t>
            </a:r>
            <a:endParaRPr lang="en-US" sz="2400" dirty="0">
              <a:latin typeface="Century Gothic"/>
            </a:endParaRPr>
          </a:p>
        </p:txBody>
      </p:sp>
      <p:pic>
        <p:nvPicPr>
          <p:cNvPr id="3" name="Picture 34">
            <a:extLst>
              <a:ext uri="{FF2B5EF4-FFF2-40B4-BE49-F238E27FC236}">
                <a16:creationId xmlns:a16="http://schemas.microsoft.com/office/drawing/2014/main" id="{0335B90B-3D84-0CB5-05B1-F2C3218AED06}"/>
              </a:ext>
            </a:extLst>
          </p:cNvPr>
          <p:cNvPicPr>
            <a:picLocks noChangeAspect="1"/>
          </p:cNvPicPr>
          <p:nvPr/>
        </p:nvPicPr>
        <p:blipFill>
          <a:blip r:embed="rId3"/>
          <a:stretch>
            <a:fillRect/>
          </a:stretch>
        </p:blipFill>
        <p:spPr>
          <a:xfrm>
            <a:off x="3779605" y="2559267"/>
            <a:ext cx="3683031" cy="3704241"/>
          </a:xfrm>
          <a:prstGeom prst="rect">
            <a:avLst/>
          </a:prstGeom>
        </p:spPr>
      </p:pic>
      <p:pic>
        <p:nvPicPr>
          <p:cNvPr id="4" name="Picture 34">
            <a:extLst>
              <a:ext uri="{FF2B5EF4-FFF2-40B4-BE49-F238E27FC236}">
                <a16:creationId xmlns:a16="http://schemas.microsoft.com/office/drawing/2014/main" id="{6B28DBFD-9E25-0E2B-A1DD-E5A671C81216}"/>
              </a:ext>
            </a:extLst>
          </p:cNvPr>
          <p:cNvPicPr>
            <a:picLocks noChangeAspect="1"/>
          </p:cNvPicPr>
          <p:nvPr/>
        </p:nvPicPr>
        <p:blipFill>
          <a:blip r:embed="rId3"/>
          <a:stretch>
            <a:fillRect/>
          </a:stretch>
        </p:blipFill>
        <p:spPr>
          <a:xfrm>
            <a:off x="104271" y="2559267"/>
            <a:ext cx="3683031" cy="3704241"/>
          </a:xfrm>
          <a:prstGeom prst="rect">
            <a:avLst/>
          </a:prstGeom>
        </p:spPr>
      </p:pic>
      <p:sp>
        <p:nvSpPr>
          <p:cNvPr id="9" name="TextBox 8">
            <a:extLst>
              <a:ext uri="{FF2B5EF4-FFF2-40B4-BE49-F238E27FC236}">
                <a16:creationId xmlns:a16="http://schemas.microsoft.com/office/drawing/2014/main" id="{19448888-5C7B-0E38-E92E-F44ACA1206B3}"/>
              </a:ext>
            </a:extLst>
          </p:cNvPr>
          <p:cNvSpPr txBox="1"/>
          <p:nvPr/>
        </p:nvSpPr>
        <p:spPr>
          <a:xfrm>
            <a:off x="325177" y="4790746"/>
            <a:ext cx="743541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cs typeface="Calibri"/>
              </a:rPr>
              <a:t>1    2     3     4     5     6     7    8     9    10</a:t>
            </a:r>
            <a:endParaRPr lang="en-US" sz="3600"/>
          </a:p>
        </p:txBody>
      </p:sp>
      <p:sp>
        <p:nvSpPr>
          <p:cNvPr id="14" name="TextBox 13">
            <a:extLst>
              <a:ext uri="{FF2B5EF4-FFF2-40B4-BE49-F238E27FC236}">
                <a16:creationId xmlns:a16="http://schemas.microsoft.com/office/drawing/2014/main" id="{D3F23652-BD4A-E517-0B94-2D9198D9D3F9}"/>
              </a:ext>
            </a:extLst>
          </p:cNvPr>
          <p:cNvSpPr txBox="1"/>
          <p:nvPr/>
        </p:nvSpPr>
        <p:spPr>
          <a:xfrm rot="18000000">
            <a:off x="116265" y="3204365"/>
            <a:ext cx="155555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Calibri"/>
              </a:rPr>
              <a:t>Très facile</a:t>
            </a:r>
          </a:p>
        </p:txBody>
      </p:sp>
      <p:sp>
        <p:nvSpPr>
          <p:cNvPr id="15" name="TextBox 14">
            <a:extLst>
              <a:ext uri="{FF2B5EF4-FFF2-40B4-BE49-F238E27FC236}">
                <a16:creationId xmlns:a16="http://schemas.microsoft.com/office/drawing/2014/main" id="{8E2DBF3B-47FA-ECFE-3DAC-7BE227C01735}"/>
              </a:ext>
            </a:extLst>
          </p:cNvPr>
          <p:cNvSpPr txBox="1"/>
          <p:nvPr/>
        </p:nvSpPr>
        <p:spPr>
          <a:xfrm rot="18000000">
            <a:off x="1002310" y="3396275"/>
            <a:ext cx="10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Calibri"/>
              </a:rPr>
              <a:t>Facile</a:t>
            </a:r>
          </a:p>
        </p:txBody>
      </p:sp>
      <p:sp>
        <p:nvSpPr>
          <p:cNvPr id="16" name="TextBox 15">
            <a:extLst>
              <a:ext uri="{FF2B5EF4-FFF2-40B4-BE49-F238E27FC236}">
                <a16:creationId xmlns:a16="http://schemas.microsoft.com/office/drawing/2014/main" id="{6F7EDD73-77AA-1720-5BC9-34439B783576}"/>
              </a:ext>
            </a:extLst>
          </p:cNvPr>
          <p:cNvSpPr txBox="1"/>
          <p:nvPr/>
        </p:nvSpPr>
        <p:spPr>
          <a:xfrm rot="18000000">
            <a:off x="1641999" y="3305908"/>
            <a:ext cx="123170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err="1">
                <a:latin typeface="Century Gothic"/>
                <a:cs typeface="Calibri"/>
              </a:rPr>
              <a:t>Modéré</a:t>
            </a:r>
          </a:p>
        </p:txBody>
      </p:sp>
      <p:sp>
        <p:nvSpPr>
          <p:cNvPr id="18" name="TextBox 17">
            <a:extLst>
              <a:ext uri="{FF2B5EF4-FFF2-40B4-BE49-F238E27FC236}">
                <a16:creationId xmlns:a16="http://schemas.microsoft.com/office/drawing/2014/main" id="{891375CB-0DD9-0743-00E6-CE8C0E16ECDB}"/>
              </a:ext>
            </a:extLst>
          </p:cNvPr>
          <p:cNvSpPr txBox="1"/>
          <p:nvPr/>
        </p:nvSpPr>
        <p:spPr>
          <a:xfrm rot="18000000">
            <a:off x="3166546" y="3393552"/>
            <a:ext cx="102930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Calibri"/>
              </a:rPr>
              <a:t>Sévère</a:t>
            </a:r>
          </a:p>
        </p:txBody>
      </p:sp>
      <p:sp>
        <p:nvSpPr>
          <p:cNvPr id="19" name="TextBox 18">
            <a:extLst>
              <a:ext uri="{FF2B5EF4-FFF2-40B4-BE49-F238E27FC236}">
                <a16:creationId xmlns:a16="http://schemas.microsoft.com/office/drawing/2014/main" id="{B810F070-5C43-AB48-1C2C-6DA7B02B84D5}"/>
              </a:ext>
            </a:extLst>
          </p:cNvPr>
          <p:cNvSpPr txBox="1"/>
          <p:nvPr/>
        </p:nvSpPr>
        <p:spPr>
          <a:xfrm rot="18000000">
            <a:off x="4544203" y="3070864"/>
            <a:ext cx="148808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Calibri"/>
              </a:rPr>
              <a:t>Très </a:t>
            </a:r>
            <a:r>
              <a:rPr lang="en-US" err="1">
                <a:latin typeface="Century Gothic"/>
                <a:cs typeface="Calibri"/>
              </a:rPr>
              <a:t>sévère</a:t>
            </a:r>
          </a:p>
        </p:txBody>
      </p:sp>
      <p:sp>
        <p:nvSpPr>
          <p:cNvPr id="20" name="TextBox 19">
            <a:extLst>
              <a:ext uri="{FF2B5EF4-FFF2-40B4-BE49-F238E27FC236}">
                <a16:creationId xmlns:a16="http://schemas.microsoft.com/office/drawing/2014/main" id="{FE74628A-1725-0BF1-341B-BC5301B3EFCE}"/>
              </a:ext>
            </a:extLst>
          </p:cNvPr>
          <p:cNvSpPr txBox="1"/>
          <p:nvPr/>
        </p:nvSpPr>
        <p:spPr>
          <a:xfrm rot="18000000">
            <a:off x="6587388" y="3311750"/>
            <a:ext cx="121821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Calibri"/>
              </a:rPr>
              <a:t>Maximal</a:t>
            </a:r>
          </a:p>
        </p:txBody>
      </p:sp>
      <p:pic>
        <p:nvPicPr>
          <p:cNvPr id="22" name="Picture 22">
            <a:extLst>
              <a:ext uri="{FF2B5EF4-FFF2-40B4-BE49-F238E27FC236}">
                <a16:creationId xmlns:a16="http://schemas.microsoft.com/office/drawing/2014/main" id="{9C56467E-AF8E-A346-0318-03BBB0EC3AEE}"/>
              </a:ext>
            </a:extLst>
          </p:cNvPr>
          <p:cNvPicPr>
            <a:picLocks noChangeAspect="1"/>
          </p:cNvPicPr>
          <p:nvPr/>
        </p:nvPicPr>
        <p:blipFill>
          <a:blip r:embed="rId4"/>
          <a:stretch>
            <a:fillRect/>
          </a:stretch>
        </p:blipFill>
        <p:spPr>
          <a:xfrm>
            <a:off x="6493261" y="5554388"/>
            <a:ext cx="1377689" cy="1410029"/>
          </a:xfrm>
          <a:prstGeom prst="rect">
            <a:avLst/>
          </a:prstGeom>
        </p:spPr>
      </p:pic>
      <p:pic>
        <p:nvPicPr>
          <p:cNvPr id="23" name="Picture 23">
            <a:extLst>
              <a:ext uri="{FF2B5EF4-FFF2-40B4-BE49-F238E27FC236}">
                <a16:creationId xmlns:a16="http://schemas.microsoft.com/office/drawing/2014/main" id="{768485E7-D751-22F1-0B76-0A7B83859697}"/>
              </a:ext>
            </a:extLst>
          </p:cNvPr>
          <p:cNvPicPr>
            <a:picLocks noChangeAspect="1"/>
          </p:cNvPicPr>
          <p:nvPr/>
        </p:nvPicPr>
        <p:blipFill>
          <a:blip r:embed="rId5"/>
          <a:stretch>
            <a:fillRect/>
          </a:stretch>
        </p:blipFill>
        <p:spPr>
          <a:xfrm>
            <a:off x="4043383" y="5250900"/>
            <a:ext cx="1811294" cy="1767710"/>
          </a:xfrm>
          <a:prstGeom prst="rect">
            <a:avLst/>
          </a:prstGeom>
        </p:spPr>
      </p:pic>
      <p:pic>
        <p:nvPicPr>
          <p:cNvPr id="24" name="Picture 24">
            <a:extLst>
              <a:ext uri="{FF2B5EF4-FFF2-40B4-BE49-F238E27FC236}">
                <a16:creationId xmlns:a16="http://schemas.microsoft.com/office/drawing/2014/main" id="{96B9E38D-861D-D423-4670-C0B425F1FD1C}"/>
              </a:ext>
            </a:extLst>
          </p:cNvPr>
          <p:cNvPicPr>
            <a:picLocks noChangeAspect="1"/>
          </p:cNvPicPr>
          <p:nvPr/>
        </p:nvPicPr>
        <p:blipFill>
          <a:blip r:embed="rId6"/>
          <a:stretch>
            <a:fillRect/>
          </a:stretch>
        </p:blipFill>
        <p:spPr>
          <a:xfrm>
            <a:off x="2706428" y="5550775"/>
            <a:ext cx="1189791" cy="1178801"/>
          </a:xfrm>
          <a:prstGeom prst="rect">
            <a:avLst/>
          </a:prstGeom>
        </p:spPr>
      </p:pic>
      <p:pic>
        <p:nvPicPr>
          <p:cNvPr id="25" name="Picture 25">
            <a:extLst>
              <a:ext uri="{FF2B5EF4-FFF2-40B4-BE49-F238E27FC236}">
                <a16:creationId xmlns:a16="http://schemas.microsoft.com/office/drawing/2014/main" id="{4681B4D0-B3FC-8649-1866-AE7CD862DC9C}"/>
              </a:ext>
            </a:extLst>
          </p:cNvPr>
          <p:cNvPicPr>
            <a:picLocks noChangeAspect="1"/>
          </p:cNvPicPr>
          <p:nvPr/>
        </p:nvPicPr>
        <p:blipFill rotWithShape="1">
          <a:blip r:embed="rId7"/>
          <a:srcRect r="43162" b="425"/>
          <a:stretch/>
        </p:blipFill>
        <p:spPr>
          <a:xfrm>
            <a:off x="849776" y="5265951"/>
            <a:ext cx="868969" cy="1542546"/>
          </a:xfrm>
          <a:prstGeom prst="rect">
            <a:avLst/>
          </a:prstGeom>
        </p:spPr>
      </p:pic>
      <p:sp>
        <p:nvSpPr>
          <p:cNvPr id="2" name="TextBox 1">
            <a:extLst>
              <a:ext uri="{FF2B5EF4-FFF2-40B4-BE49-F238E27FC236}">
                <a16:creationId xmlns:a16="http://schemas.microsoft.com/office/drawing/2014/main" id="{D6590143-353D-1674-8838-6B1DEAD034E9}"/>
              </a:ext>
            </a:extLst>
          </p:cNvPr>
          <p:cNvSpPr txBox="1"/>
          <p:nvPr/>
        </p:nvSpPr>
        <p:spPr>
          <a:xfrm>
            <a:off x="4192" y="9720231"/>
            <a:ext cx="4650672"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solidFill>
                  <a:srgbClr val="2A2A2A"/>
                </a:solidFill>
                <a:latin typeface="Source Sans Pro"/>
                <a:cs typeface="Segoe UI"/>
              </a:rPr>
              <a:t>​</a:t>
            </a:r>
          </a:p>
          <a:p>
            <a:r>
              <a:rPr lang="en-US" sz="800">
                <a:solidFill>
                  <a:srgbClr val="2A2A2A"/>
                </a:solidFill>
                <a:latin typeface="Source Sans Pro"/>
                <a:cs typeface="Segoe UI"/>
              </a:rPr>
              <a:t>Adapté de: </a:t>
            </a:r>
            <a:r>
              <a:rPr lang="en-US" sz="800">
                <a:solidFill>
                  <a:srgbClr val="2A2A2A"/>
                </a:solidFill>
                <a:cs typeface="Segoe UI"/>
              </a:rPr>
              <a:t>Borg G. </a:t>
            </a:r>
            <a:r>
              <a:rPr lang="en-US" sz="800" i="1">
                <a:solidFill>
                  <a:srgbClr val="2A2A2A"/>
                </a:solidFill>
                <a:cs typeface="Segoe UI"/>
              </a:rPr>
              <a:t>Borg’s Perceived Exertion and Pain Scales</a:t>
            </a:r>
            <a:r>
              <a:rPr lang="en-US" sz="800">
                <a:solidFill>
                  <a:srgbClr val="2A2A2A"/>
                </a:solidFill>
                <a:cs typeface="Segoe UI"/>
              </a:rPr>
              <a:t>. Champaign, IL: Human Kinetics, 1998; p. 104.</a:t>
            </a:r>
          </a:p>
        </p:txBody>
      </p:sp>
    </p:spTree>
    <p:extLst>
      <p:ext uri="{BB962C8B-B14F-4D97-AF65-F5344CB8AC3E}">
        <p14:creationId xmlns:p14="http://schemas.microsoft.com/office/powerpoint/2010/main" val="13726688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102</Words>
  <Application>Microsoft Office PowerPoint</Application>
  <PresentationFormat>Custom</PresentationFormat>
  <Paragraphs>19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389</cp:revision>
  <dcterms:created xsi:type="dcterms:W3CDTF">2023-02-10T20:27:58Z</dcterms:created>
  <dcterms:modified xsi:type="dcterms:W3CDTF">2024-02-16T15:09:32Z</dcterms:modified>
</cp:coreProperties>
</file>