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41" r:id="rId2"/>
    <p:sldId id="270" r:id="rId3"/>
    <p:sldId id="287" r:id="rId4"/>
    <p:sldId id="274" r:id="rId5"/>
    <p:sldId id="327" r:id="rId6"/>
    <p:sldId id="329" r:id="rId7"/>
    <p:sldId id="331" r:id="rId8"/>
    <p:sldId id="333" r:id="rId9"/>
    <p:sldId id="335" r:id="rId10"/>
    <p:sldId id="337" r:id="rId11"/>
    <p:sldId id="339" r:id="rId12"/>
  </p:sldIdLst>
  <p:sldSz cx="6858000" cy="9144000" type="letter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1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E852FB-6AB3-7F9C-0483-F67CB9718CF0}" v="2414" dt="2024-05-01T16:02:18.324"/>
    <p1510:client id="{74DFE79D-4D7B-A1BF-52B2-FD0E37F43E5C}" v="408" dt="2024-05-02T14:22:59.016"/>
    <p1510:client id="{85D92932-0332-0A25-B2A7-FACB0F53450D}" v="41" dt="2024-04-30T18:56:34.4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0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6"/>
          </a:xfrm>
        </p:spPr>
        <p:txBody>
          <a:bodyPr anchor="b"/>
          <a:lstStyle>
            <a:lvl1pPr algn="ctr">
              <a:defRPr sz="409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636"/>
            </a:lvl1pPr>
            <a:lvl2pPr marL="311733" indent="0" algn="ctr">
              <a:buNone/>
              <a:defRPr sz="1363"/>
            </a:lvl2pPr>
            <a:lvl3pPr marL="623466" indent="0" algn="ctr">
              <a:buNone/>
              <a:defRPr sz="1227"/>
            </a:lvl3pPr>
            <a:lvl4pPr marL="935198" indent="0" algn="ctr">
              <a:buNone/>
              <a:defRPr sz="1091"/>
            </a:lvl4pPr>
            <a:lvl5pPr marL="1246932" indent="0" algn="ctr">
              <a:buNone/>
              <a:defRPr sz="1091"/>
            </a:lvl5pPr>
            <a:lvl6pPr marL="1558664" indent="0" algn="ctr">
              <a:buNone/>
              <a:defRPr sz="1091"/>
            </a:lvl6pPr>
            <a:lvl7pPr marL="1870398" indent="0" algn="ctr">
              <a:buNone/>
              <a:defRPr sz="1091"/>
            </a:lvl7pPr>
            <a:lvl8pPr marL="2182130" indent="0" algn="ctr">
              <a:buNone/>
              <a:defRPr sz="1091"/>
            </a:lvl8pPr>
            <a:lvl9pPr marL="2493864" indent="0" algn="ctr">
              <a:buNone/>
              <a:defRPr sz="1091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6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77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28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3"/>
            <a:ext cx="5915025" cy="3803649"/>
          </a:xfrm>
        </p:spPr>
        <p:txBody>
          <a:bodyPr anchor="b"/>
          <a:lstStyle>
            <a:lvl1pPr>
              <a:defRPr sz="409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6"/>
            <a:ext cx="5915025" cy="2000249"/>
          </a:xfrm>
        </p:spPr>
        <p:txBody>
          <a:bodyPr/>
          <a:lstStyle>
            <a:lvl1pPr marL="0" indent="0">
              <a:buNone/>
              <a:defRPr sz="1636">
                <a:solidFill>
                  <a:schemeClr val="tx1"/>
                </a:solidFill>
              </a:defRPr>
            </a:lvl1pPr>
            <a:lvl2pPr marL="311733" indent="0">
              <a:buNone/>
              <a:defRPr sz="1363">
                <a:solidFill>
                  <a:schemeClr val="tx1">
                    <a:tint val="75000"/>
                  </a:schemeClr>
                </a:solidFill>
              </a:defRPr>
            </a:lvl2pPr>
            <a:lvl3pPr marL="623466" indent="0">
              <a:buNone/>
              <a:defRPr sz="1227">
                <a:solidFill>
                  <a:schemeClr val="tx1">
                    <a:tint val="75000"/>
                  </a:schemeClr>
                </a:solidFill>
              </a:defRPr>
            </a:lvl3pPr>
            <a:lvl4pPr marL="935198" indent="0">
              <a:buNone/>
              <a:defRPr sz="1091">
                <a:solidFill>
                  <a:schemeClr val="tx1">
                    <a:tint val="75000"/>
                  </a:schemeClr>
                </a:solidFill>
              </a:defRPr>
            </a:lvl4pPr>
            <a:lvl5pPr marL="1246932" indent="0">
              <a:buNone/>
              <a:defRPr sz="1091">
                <a:solidFill>
                  <a:schemeClr val="tx1">
                    <a:tint val="75000"/>
                  </a:schemeClr>
                </a:solidFill>
              </a:defRPr>
            </a:lvl5pPr>
            <a:lvl6pPr marL="1558664" indent="0">
              <a:buNone/>
              <a:defRPr sz="1091">
                <a:solidFill>
                  <a:schemeClr val="tx1">
                    <a:tint val="75000"/>
                  </a:schemeClr>
                </a:solidFill>
              </a:defRPr>
            </a:lvl6pPr>
            <a:lvl7pPr marL="1870398" indent="0">
              <a:buNone/>
              <a:defRPr sz="1091">
                <a:solidFill>
                  <a:schemeClr val="tx1">
                    <a:tint val="75000"/>
                  </a:schemeClr>
                </a:solidFill>
              </a:defRPr>
            </a:lvl7pPr>
            <a:lvl8pPr marL="2182130" indent="0">
              <a:buNone/>
              <a:defRPr sz="1091">
                <a:solidFill>
                  <a:schemeClr val="tx1">
                    <a:tint val="75000"/>
                  </a:schemeClr>
                </a:solidFill>
              </a:defRPr>
            </a:lvl8pPr>
            <a:lvl9pPr marL="2493864" indent="0">
              <a:buNone/>
              <a:defRPr sz="10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1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90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1"/>
            <a:ext cx="2901255" cy="1098549"/>
          </a:xfrm>
        </p:spPr>
        <p:txBody>
          <a:bodyPr anchor="b"/>
          <a:lstStyle>
            <a:lvl1pPr marL="0" indent="0">
              <a:buNone/>
              <a:defRPr sz="1636" b="1"/>
            </a:lvl1pPr>
            <a:lvl2pPr marL="311733" indent="0">
              <a:buNone/>
              <a:defRPr sz="1363" b="1"/>
            </a:lvl2pPr>
            <a:lvl3pPr marL="623466" indent="0">
              <a:buNone/>
              <a:defRPr sz="1227" b="1"/>
            </a:lvl3pPr>
            <a:lvl4pPr marL="935198" indent="0">
              <a:buNone/>
              <a:defRPr sz="1091" b="1"/>
            </a:lvl4pPr>
            <a:lvl5pPr marL="1246932" indent="0">
              <a:buNone/>
              <a:defRPr sz="1091" b="1"/>
            </a:lvl5pPr>
            <a:lvl6pPr marL="1558664" indent="0">
              <a:buNone/>
              <a:defRPr sz="1091" b="1"/>
            </a:lvl6pPr>
            <a:lvl7pPr marL="1870398" indent="0">
              <a:buNone/>
              <a:defRPr sz="1091" b="1"/>
            </a:lvl7pPr>
            <a:lvl8pPr marL="2182130" indent="0">
              <a:buNone/>
              <a:defRPr sz="1091" b="1"/>
            </a:lvl8pPr>
            <a:lvl9pPr marL="2493864" indent="0">
              <a:buNone/>
              <a:defRPr sz="10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636" b="1"/>
            </a:lvl1pPr>
            <a:lvl2pPr marL="311733" indent="0">
              <a:buNone/>
              <a:defRPr sz="1363" b="1"/>
            </a:lvl2pPr>
            <a:lvl3pPr marL="623466" indent="0">
              <a:buNone/>
              <a:defRPr sz="1227" b="1"/>
            </a:lvl3pPr>
            <a:lvl4pPr marL="935198" indent="0">
              <a:buNone/>
              <a:defRPr sz="1091" b="1"/>
            </a:lvl4pPr>
            <a:lvl5pPr marL="1246932" indent="0">
              <a:buNone/>
              <a:defRPr sz="1091" b="1"/>
            </a:lvl5pPr>
            <a:lvl6pPr marL="1558664" indent="0">
              <a:buNone/>
              <a:defRPr sz="1091" b="1"/>
            </a:lvl6pPr>
            <a:lvl7pPr marL="1870398" indent="0">
              <a:buNone/>
              <a:defRPr sz="1091" b="1"/>
            </a:lvl7pPr>
            <a:lvl8pPr marL="2182130" indent="0">
              <a:buNone/>
              <a:defRPr sz="1091" b="1"/>
            </a:lvl8pPr>
            <a:lvl9pPr marL="2493864" indent="0">
              <a:buNone/>
              <a:defRPr sz="10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76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95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218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70"/>
            <a:ext cx="3471863" cy="6498166"/>
          </a:xfrm>
        </p:spPr>
        <p:txBody>
          <a:bodyPr/>
          <a:lstStyle>
            <a:lvl1pPr>
              <a:defRPr sz="2182"/>
            </a:lvl1pPr>
            <a:lvl2pPr>
              <a:defRPr sz="1910"/>
            </a:lvl2pPr>
            <a:lvl3pPr>
              <a:defRPr sz="1636"/>
            </a:lvl3pPr>
            <a:lvl4pPr>
              <a:defRPr sz="1363"/>
            </a:lvl4pPr>
            <a:lvl5pPr>
              <a:defRPr sz="1363"/>
            </a:lvl5pPr>
            <a:lvl6pPr>
              <a:defRPr sz="1363"/>
            </a:lvl6pPr>
            <a:lvl7pPr>
              <a:defRPr sz="1363"/>
            </a:lvl7pPr>
            <a:lvl8pPr>
              <a:defRPr sz="1363"/>
            </a:lvl8pPr>
            <a:lvl9pPr>
              <a:defRPr sz="13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3" cy="5082117"/>
          </a:xfrm>
        </p:spPr>
        <p:txBody>
          <a:bodyPr/>
          <a:lstStyle>
            <a:lvl1pPr marL="0" indent="0">
              <a:buNone/>
              <a:defRPr sz="1091"/>
            </a:lvl1pPr>
            <a:lvl2pPr marL="311733" indent="0">
              <a:buNone/>
              <a:defRPr sz="955"/>
            </a:lvl2pPr>
            <a:lvl3pPr marL="623466" indent="0">
              <a:buNone/>
              <a:defRPr sz="818"/>
            </a:lvl3pPr>
            <a:lvl4pPr marL="935198" indent="0">
              <a:buNone/>
              <a:defRPr sz="682"/>
            </a:lvl4pPr>
            <a:lvl5pPr marL="1246932" indent="0">
              <a:buNone/>
              <a:defRPr sz="682"/>
            </a:lvl5pPr>
            <a:lvl6pPr marL="1558664" indent="0">
              <a:buNone/>
              <a:defRPr sz="682"/>
            </a:lvl6pPr>
            <a:lvl7pPr marL="1870398" indent="0">
              <a:buNone/>
              <a:defRPr sz="682"/>
            </a:lvl7pPr>
            <a:lvl8pPr marL="2182130" indent="0">
              <a:buNone/>
              <a:defRPr sz="682"/>
            </a:lvl8pPr>
            <a:lvl9pPr marL="2493864" indent="0">
              <a:buNone/>
              <a:defRPr sz="6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218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70"/>
            <a:ext cx="3471863" cy="6498166"/>
          </a:xfrm>
        </p:spPr>
        <p:txBody>
          <a:bodyPr anchor="t"/>
          <a:lstStyle>
            <a:lvl1pPr marL="0" indent="0">
              <a:buNone/>
              <a:defRPr sz="2182"/>
            </a:lvl1pPr>
            <a:lvl2pPr marL="311733" indent="0">
              <a:buNone/>
              <a:defRPr sz="1910"/>
            </a:lvl2pPr>
            <a:lvl3pPr marL="623466" indent="0">
              <a:buNone/>
              <a:defRPr sz="1636"/>
            </a:lvl3pPr>
            <a:lvl4pPr marL="935198" indent="0">
              <a:buNone/>
              <a:defRPr sz="1363"/>
            </a:lvl4pPr>
            <a:lvl5pPr marL="1246932" indent="0">
              <a:buNone/>
              <a:defRPr sz="1363"/>
            </a:lvl5pPr>
            <a:lvl6pPr marL="1558664" indent="0">
              <a:buNone/>
              <a:defRPr sz="1363"/>
            </a:lvl6pPr>
            <a:lvl7pPr marL="1870398" indent="0">
              <a:buNone/>
              <a:defRPr sz="1363"/>
            </a:lvl7pPr>
            <a:lvl8pPr marL="2182130" indent="0">
              <a:buNone/>
              <a:defRPr sz="1363"/>
            </a:lvl8pPr>
            <a:lvl9pPr marL="2493864" indent="0">
              <a:buNone/>
              <a:defRPr sz="136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3" cy="5082117"/>
          </a:xfrm>
        </p:spPr>
        <p:txBody>
          <a:bodyPr/>
          <a:lstStyle>
            <a:lvl1pPr marL="0" indent="0">
              <a:buNone/>
              <a:defRPr sz="1091"/>
            </a:lvl1pPr>
            <a:lvl2pPr marL="311733" indent="0">
              <a:buNone/>
              <a:defRPr sz="955"/>
            </a:lvl2pPr>
            <a:lvl3pPr marL="623466" indent="0">
              <a:buNone/>
              <a:defRPr sz="818"/>
            </a:lvl3pPr>
            <a:lvl4pPr marL="935198" indent="0">
              <a:buNone/>
              <a:defRPr sz="682"/>
            </a:lvl4pPr>
            <a:lvl5pPr marL="1246932" indent="0">
              <a:buNone/>
              <a:defRPr sz="682"/>
            </a:lvl5pPr>
            <a:lvl6pPr marL="1558664" indent="0">
              <a:buNone/>
              <a:defRPr sz="682"/>
            </a:lvl6pPr>
            <a:lvl7pPr marL="1870398" indent="0">
              <a:buNone/>
              <a:defRPr sz="682"/>
            </a:lvl7pPr>
            <a:lvl8pPr marL="2182130" indent="0">
              <a:buNone/>
              <a:defRPr sz="682"/>
            </a:lvl8pPr>
            <a:lvl9pPr marL="2493864" indent="0">
              <a:buNone/>
              <a:defRPr sz="6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1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06867" rtl="0" eaLnBrk="1" latinLnBrk="0" hangingPunct="1">
        <a:lnSpc>
          <a:spcPct val="90000"/>
        </a:lnSpc>
        <a:spcBef>
          <a:spcPct val="0"/>
        </a:spcBef>
        <a:buNone/>
        <a:defRPr sz="38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717" indent="-201717" algn="l" defTabSz="806867" rtl="0" eaLnBrk="1" latinLnBrk="0" hangingPunct="1">
        <a:lnSpc>
          <a:spcPct val="90000"/>
        </a:lnSpc>
        <a:spcBef>
          <a:spcPts val="882"/>
        </a:spcBef>
        <a:buFont typeface="Arial" panose="020B0604020202020204" pitchFamily="34" charset="0"/>
        <a:buChar char="•"/>
        <a:defRPr sz="2471" kern="1200">
          <a:solidFill>
            <a:schemeClr val="tx1"/>
          </a:solidFill>
          <a:latin typeface="+mn-lt"/>
          <a:ea typeface="+mn-ea"/>
          <a:cs typeface="+mn-cs"/>
        </a:defRPr>
      </a:lvl1pPr>
      <a:lvl2pPr marL="605150" indent="-201717" algn="l" defTabSz="806867" rtl="0" eaLnBrk="1" latinLnBrk="0" hangingPunct="1">
        <a:lnSpc>
          <a:spcPct val="90000"/>
        </a:lnSpc>
        <a:spcBef>
          <a:spcPts val="441"/>
        </a:spcBef>
        <a:buFont typeface="Arial" panose="020B0604020202020204" pitchFamily="34" charset="0"/>
        <a:buChar char="•"/>
        <a:defRPr sz="2118" kern="1200">
          <a:solidFill>
            <a:schemeClr val="tx1"/>
          </a:solidFill>
          <a:latin typeface="+mn-lt"/>
          <a:ea typeface="+mn-ea"/>
          <a:cs typeface="+mn-cs"/>
        </a:defRPr>
      </a:lvl2pPr>
      <a:lvl3pPr marL="1008583" indent="-201717" algn="l" defTabSz="806867" rtl="0" eaLnBrk="1" latinLnBrk="0" hangingPunct="1">
        <a:lnSpc>
          <a:spcPct val="90000"/>
        </a:lnSpc>
        <a:spcBef>
          <a:spcPts val="441"/>
        </a:spcBef>
        <a:buFont typeface="Arial" panose="020B0604020202020204" pitchFamily="34" charset="0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412016" indent="-201717" algn="l" defTabSz="806867" rtl="0" eaLnBrk="1" latinLnBrk="0" hangingPunct="1">
        <a:lnSpc>
          <a:spcPct val="90000"/>
        </a:lnSpc>
        <a:spcBef>
          <a:spcPts val="441"/>
        </a:spcBef>
        <a:buFont typeface="Arial" panose="020B0604020202020204" pitchFamily="34" charset="0"/>
        <a:buChar char="•"/>
        <a:defRPr sz="1588" kern="1200">
          <a:solidFill>
            <a:schemeClr val="tx1"/>
          </a:solidFill>
          <a:latin typeface="+mn-lt"/>
          <a:ea typeface="+mn-ea"/>
          <a:cs typeface="+mn-cs"/>
        </a:defRPr>
      </a:lvl4pPr>
      <a:lvl5pPr marL="1815450" indent="-201717" algn="l" defTabSz="806867" rtl="0" eaLnBrk="1" latinLnBrk="0" hangingPunct="1">
        <a:lnSpc>
          <a:spcPct val="90000"/>
        </a:lnSpc>
        <a:spcBef>
          <a:spcPts val="441"/>
        </a:spcBef>
        <a:buFont typeface="Arial" panose="020B0604020202020204" pitchFamily="34" charset="0"/>
        <a:buChar char="•"/>
        <a:defRPr sz="1588" kern="1200">
          <a:solidFill>
            <a:schemeClr val="tx1"/>
          </a:solidFill>
          <a:latin typeface="+mn-lt"/>
          <a:ea typeface="+mn-ea"/>
          <a:cs typeface="+mn-cs"/>
        </a:defRPr>
      </a:lvl5pPr>
      <a:lvl6pPr marL="2218883" indent="-201717" algn="l" defTabSz="806867" rtl="0" eaLnBrk="1" latinLnBrk="0" hangingPunct="1">
        <a:lnSpc>
          <a:spcPct val="90000"/>
        </a:lnSpc>
        <a:spcBef>
          <a:spcPts val="441"/>
        </a:spcBef>
        <a:buFont typeface="Arial" panose="020B0604020202020204" pitchFamily="34" charset="0"/>
        <a:buChar char="•"/>
        <a:defRPr sz="1588" kern="1200">
          <a:solidFill>
            <a:schemeClr val="tx1"/>
          </a:solidFill>
          <a:latin typeface="+mn-lt"/>
          <a:ea typeface="+mn-ea"/>
          <a:cs typeface="+mn-cs"/>
        </a:defRPr>
      </a:lvl6pPr>
      <a:lvl7pPr marL="2622316" indent="-201717" algn="l" defTabSz="806867" rtl="0" eaLnBrk="1" latinLnBrk="0" hangingPunct="1">
        <a:lnSpc>
          <a:spcPct val="90000"/>
        </a:lnSpc>
        <a:spcBef>
          <a:spcPts val="441"/>
        </a:spcBef>
        <a:buFont typeface="Arial" panose="020B0604020202020204" pitchFamily="34" charset="0"/>
        <a:buChar char="•"/>
        <a:defRPr sz="1588" kern="1200">
          <a:solidFill>
            <a:schemeClr val="tx1"/>
          </a:solidFill>
          <a:latin typeface="+mn-lt"/>
          <a:ea typeface="+mn-ea"/>
          <a:cs typeface="+mn-cs"/>
        </a:defRPr>
      </a:lvl7pPr>
      <a:lvl8pPr marL="3025750" indent="-201717" algn="l" defTabSz="806867" rtl="0" eaLnBrk="1" latinLnBrk="0" hangingPunct="1">
        <a:lnSpc>
          <a:spcPct val="90000"/>
        </a:lnSpc>
        <a:spcBef>
          <a:spcPts val="441"/>
        </a:spcBef>
        <a:buFont typeface="Arial" panose="020B0604020202020204" pitchFamily="34" charset="0"/>
        <a:buChar char="•"/>
        <a:defRPr sz="15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183" indent="-201717" algn="l" defTabSz="806867" rtl="0" eaLnBrk="1" latinLnBrk="0" hangingPunct="1">
        <a:lnSpc>
          <a:spcPct val="90000"/>
        </a:lnSpc>
        <a:spcBef>
          <a:spcPts val="441"/>
        </a:spcBef>
        <a:buFont typeface="Arial" panose="020B0604020202020204" pitchFamily="34" charset="0"/>
        <a:buChar char="•"/>
        <a:defRPr sz="15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6867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1pPr>
      <a:lvl2pPr marL="403433" algn="l" defTabSz="806867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2pPr>
      <a:lvl3pPr marL="806867" algn="l" defTabSz="806867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3pPr>
      <a:lvl4pPr marL="1210300" algn="l" defTabSz="806867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4pPr>
      <a:lvl5pPr marL="1613733" algn="l" defTabSz="806867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5pPr>
      <a:lvl6pPr marL="2017166" algn="l" defTabSz="806867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6pPr>
      <a:lvl7pPr marL="2420600" algn="l" defTabSz="806867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7pPr>
      <a:lvl8pPr marL="2824033" algn="l" defTabSz="806867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8pPr>
      <a:lvl9pPr marL="3227466" algn="l" defTabSz="806867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6.png"/><Relationship Id="rId3" Type="http://schemas.openxmlformats.org/officeDocument/2006/relationships/hyperlink" Target="https://www.aphasia.ca/participics" TargetMode="External"/><Relationship Id="rId7" Type="http://schemas.openxmlformats.org/officeDocument/2006/relationships/image" Target="../media/image24.png"/><Relationship Id="rId12" Type="http://schemas.openxmlformats.org/officeDocument/2006/relationships/image" Target="../media/image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12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s://www.aphasia.ca/participics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7.jpeg"/><Relationship Id="rId4" Type="http://schemas.openxmlformats.org/officeDocument/2006/relationships/hyperlink" Target="https://www.aphasia.ca/participics" TargetMode="External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7.jpe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5.png"/><Relationship Id="rId5" Type="http://schemas.openxmlformats.org/officeDocument/2006/relationships/image" Target="../media/image16.png"/><Relationship Id="rId10" Type="http://schemas.openxmlformats.org/officeDocument/2006/relationships/image" Target="../media/image20.png"/><Relationship Id="rId4" Type="http://schemas.openxmlformats.org/officeDocument/2006/relationships/image" Target="../media/image15.png"/><Relationship Id="rId9" Type="http://schemas.openxmlformats.org/officeDocument/2006/relationships/hyperlink" Target="https://www.aphasia.ca/participics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7.jpeg"/><Relationship Id="rId3" Type="http://schemas.openxmlformats.org/officeDocument/2006/relationships/hyperlink" Target="https://www.aphasia.ca/participics" TargetMode="External"/><Relationship Id="rId7" Type="http://schemas.openxmlformats.org/officeDocument/2006/relationships/image" Target="../media/image24.png"/><Relationship Id="rId12" Type="http://schemas.openxmlformats.org/officeDocument/2006/relationships/image" Target="../media/image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5.png"/><Relationship Id="rId5" Type="http://schemas.openxmlformats.org/officeDocument/2006/relationships/image" Target="../media/image22.png"/><Relationship Id="rId15" Type="http://schemas.openxmlformats.org/officeDocument/2006/relationships/image" Target="../media/image28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s://www.aphasia.ca/participics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7.jpeg"/><Relationship Id="rId4" Type="http://schemas.openxmlformats.org/officeDocument/2006/relationships/hyperlink" Target="https://www.aphasia.ca/participics" TargetMode="Externa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7.jpe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5.png"/><Relationship Id="rId5" Type="http://schemas.openxmlformats.org/officeDocument/2006/relationships/image" Target="../media/image16.png"/><Relationship Id="rId10" Type="http://schemas.openxmlformats.org/officeDocument/2006/relationships/image" Target="../media/image20.png"/><Relationship Id="rId4" Type="http://schemas.openxmlformats.org/officeDocument/2006/relationships/image" Target="../media/image15.png"/><Relationship Id="rId9" Type="http://schemas.openxmlformats.org/officeDocument/2006/relationships/hyperlink" Target="https://www.aphasia.ca/participi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691171-04BD-86ED-03E0-24AC98115A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232B62D-CC8F-7A14-2753-CE0735A139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706143"/>
              </p:ext>
            </p:extLst>
          </p:nvPr>
        </p:nvGraphicFramePr>
        <p:xfrm>
          <a:off x="329259" y="1787407"/>
          <a:ext cx="6207274" cy="47254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3637">
                  <a:extLst>
                    <a:ext uri="{9D8B030D-6E8A-4147-A177-3AD203B41FA5}">
                      <a16:colId xmlns:a16="http://schemas.microsoft.com/office/drawing/2014/main" val="3644986584"/>
                    </a:ext>
                  </a:extLst>
                </a:gridCol>
                <a:gridCol w="3103637">
                  <a:extLst>
                    <a:ext uri="{9D8B030D-6E8A-4147-A177-3AD203B41FA5}">
                      <a16:colId xmlns:a16="http://schemas.microsoft.com/office/drawing/2014/main" val="30230489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/>
                        </a:rPr>
                        <a:t>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/>
                        </a:rPr>
                        <a:t>Slide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734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Calibri"/>
                        <a:buChar char="-"/>
                      </a:pPr>
                      <a:r>
                        <a:rPr lang="en-US" dirty="0">
                          <a:latin typeface="Century Gothic"/>
                        </a:rPr>
                        <a:t>Transfers</a:t>
                      </a:r>
                    </a:p>
                    <a:p>
                      <a:pPr marL="285750" lvl="0" indent="-285750">
                        <a:buFont typeface="Calibri"/>
                        <a:buChar char="-"/>
                      </a:pPr>
                      <a:r>
                        <a:rPr lang="en-US" dirty="0">
                          <a:latin typeface="Century Gothic"/>
                        </a:rPr>
                        <a:t>Walking/Ambulation</a:t>
                      </a:r>
                    </a:p>
                    <a:p>
                      <a:pPr marL="285750" lvl="0" indent="-285750">
                        <a:buFont typeface="Calibri"/>
                        <a:buChar char="-"/>
                      </a:pPr>
                      <a:r>
                        <a:rPr lang="en-US" dirty="0">
                          <a:latin typeface="Century Gothic"/>
                        </a:rPr>
                        <a:t>Stairs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/>
                        </a:rPr>
                        <a:t>EN: 2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dirty="0">
                          <a:latin typeface="Century Gothic"/>
                        </a:rPr>
                        <a:t>FR: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115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Calibri"/>
                        <a:buChar char="-"/>
                      </a:pPr>
                      <a:r>
                        <a:rPr lang="en-US" dirty="0">
                          <a:latin typeface="Century Gothic"/>
                        </a:rPr>
                        <a:t>Bathing</a:t>
                      </a:r>
                    </a:p>
                    <a:p>
                      <a:pPr marL="285750" lvl="0" indent="-285750">
                        <a:buFont typeface="Calibri"/>
                        <a:buChar char="-"/>
                      </a:pPr>
                      <a:r>
                        <a:rPr lang="en-US" dirty="0">
                          <a:latin typeface="Century Gothic"/>
                        </a:rPr>
                        <a:t>Dressing</a:t>
                      </a:r>
                    </a:p>
                    <a:p>
                      <a:pPr marL="285750" lvl="0" indent="-285750">
                        <a:buFont typeface="Calibri"/>
                        <a:buChar char="-"/>
                      </a:pPr>
                      <a:r>
                        <a:rPr lang="en-US" dirty="0">
                          <a:latin typeface="Century Gothic"/>
                        </a:rPr>
                        <a:t>Toileting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/>
                        </a:rPr>
                        <a:t>EN: 3</a:t>
                      </a:r>
                    </a:p>
                    <a:p>
                      <a:pPr lvl="0">
                        <a:buNone/>
                      </a:pPr>
                      <a:r>
                        <a:rPr lang="en-US" dirty="0">
                          <a:latin typeface="Century Gothic"/>
                        </a:rPr>
                        <a:t>FR: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817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Calibri"/>
                        <a:buChar char="-"/>
                      </a:pPr>
                      <a:r>
                        <a:rPr lang="en-US" dirty="0">
                          <a:latin typeface="Century Gothic"/>
                        </a:rPr>
                        <a:t>Safety at home alone</a:t>
                      </a:r>
                    </a:p>
                    <a:p>
                      <a:pPr marL="285750" lvl="0" indent="-285750">
                        <a:buFont typeface="Calibri"/>
                        <a:buChar char="-"/>
                      </a:pPr>
                      <a:r>
                        <a:rPr lang="en-US" dirty="0">
                          <a:latin typeface="Century Gothic"/>
                        </a:rPr>
                        <a:t>Managing Medications</a:t>
                      </a:r>
                    </a:p>
                    <a:p>
                      <a:pPr marL="285750" lvl="0" indent="-285750">
                        <a:buFont typeface="Calibri"/>
                        <a:buChar char="-"/>
                      </a:pPr>
                      <a:r>
                        <a:rPr lang="en-US" dirty="0">
                          <a:latin typeface="Century Gothic"/>
                        </a:rPr>
                        <a:t>Cooking</a:t>
                      </a:r>
                    </a:p>
                    <a:p>
                      <a:pPr marL="285750" lvl="0" indent="-285750">
                        <a:buFont typeface="Calibri"/>
                        <a:buChar char="-"/>
                      </a:pPr>
                      <a:r>
                        <a:rPr lang="en-US" dirty="0">
                          <a:latin typeface="Century Gothic"/>
                        </a:rPr>
                        <a:t>Finances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/>
                        </a:rPr>
                        <a:t>EN: 4</a:t>
                      </a:r>
                    </a:p>
                    <a:p>
                      <a:pPr lvl="0">
                        <a:buNone/>
                      </a:pPr>
                      <a:r>
                        <a:rPr lang="en-US" dirty="0">
                          <a:latin typeface="Century Gothic"/>
                        </a:rPr>
                        <a:t>FR: 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311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Calibri"/>
                        <a:buChar char="-"/>
                      </a:pPr>
                      <a:r>
                        <a:rPr lang="en-US" dirty="0">
                          <a:latin typeface="Century Gothic"/>
                        </a:rPr>
                        <a:t>Speaking</a:t>
                      </a:r>
                    </a:p>
                    <a:p>
                      <a:pPr marL="285750" lvl="0" indent="-285750">
                        <a:buFont typeface="Calibri"/>
                        <a:buChar char="-"/>
                      </a:pPr>
                      <a:r>
                        <a:rPr lang="en-US" dirty="0">
                          <a:latin typeface="Century Gothic"/>
                        </a:rPr>
                        <a:t>Listening</a:t>
                      </a:r>
                    </a:p>
                    <a:p>
                      <a:pPr marL="285750" lvl="0" indent="-285750">
                        <a:buFont typeface="Calibri"/>
                        <a:buChar char="-"/>
                      </a:pPr>
                      <a:r>
                        <a:rPr lang="en-US" dirty="0">
                          <a:latin typeface="Century Gothic"/>
                        </a:rPr>
                        <a:t>Reading/Writing</a:t>
                      </a:r>
                    </a:p>
                    <a:p>
                      <a:pPr marL="285750" lvl="0" indent="-285750">
                        <a:buFont typeface="Calibri"/>
                        <a:buChar char="-"/>
                      </a:pPr>
                      <a:r>
                        <a:rPr lang="en-US" dirty="0">
                          <a:latin typeface="Century Gothic"/>
                        </a:rPr>
                        <a:t>Cognitive-linguistic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/>
                        </a:rPr>
                        <a:t>EN: 5</a:t>
                      </a:r>
                    </a:p>
                    <a:p>
                      <a:pPr lvl="0">
                        <a:buNone/>
                      </a:pPr>
                      <a:r>
                        <a:rPr lang="en-US" dirty="0">
                          <a:latin typeface="Century Gothic"/>
                        </a:rPr>
                        <a:t>FR: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99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Calibri"/>
                        <a:buChar char="-"/>
                      </a:pPr>
                      <a:r>
                        <a:rPr lang="en-US" dirty="0">
                          <a:latin typeface="Century Gothic"/>
                        </a:rPr>
                        <a:t>Swallow strategies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/>
                        </a:rPr>
                        <a:t>EN: 6</a:t>
                      </a:r>
                    </a:p>
                    <a:p>
                      <a:pPr lvl="0">
                        <a:buNone/>
                      </a:pPr>
                      <a:r>
                        <a:rPr lang="en-US" dirty="0">
                          <a:latin typeface="Century Gothic"/>
                        </a:rPr>
                        <a:t>FR: 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93624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FCB537B-0F65-0E51-42CD-3E7462643AA4}"/>
              </a:ext>
            </a:extLst>
          </p:cNvPr>
          <p:cNvSpPr txBox="1"/>
          <p:nvPr/>
        </p:nvSpPr>
        <p:spPr>
          <a:xfrm>
            <a:off x="374073" y="443345"/>
            <a:ext cx="622069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cs typeface="Calibri"/>
              </a:rPr>
              <a:t>Inpatient Goal Status Tracking Signs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72632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BFF9773-FE5C-9603-88D2-AC1FF514B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529" y="4295320"/>
            <a:ext cx="571500" cy="55517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41FCED4-3434-10DB-A341-5C909ACA61F4}"/>
              </a:ext>
            </a:extLst>
          </p:cNvPr>
          <p:cNvSpPr txBox="1"/>
          <p:nvPr/>
        </p:nvSpPr>
        <p:spPr>
          <a:xfrm>
            <a:off x="4916" y="8964561"/>
            <a:ext cx="5471651" cy="1846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" i="1">
                <a:solidFill>
                  <a:srgbClr val="272727"/>
                </a:solidFill>
                <a:latin typeface="-apple-system"/>
                <a:cs typeface="Segoe UI"/>
              </a:rPr>
              <a:t>Images used are from </a:t>
            </a:r>
            <a:r>
              <a:rPr lang="en-US" sz="600" i="1" err="1">
                <a:solidFill>
                  <a:srgbClr val="272727"/>
                </a:solidFill>
                <a:latin typeface="-apple-system"/>
                <a:cs typeface="Segoe UI"/>
              </a:rPr>
              <a:t>ParticiPics</a:t>
            </a:r>
            <a:r>
              <a:rPr lang="en-US" sz="600" i="1">
                <a:solidFill>
                  <a:srgbClr val="272727"/>
                </a:solidFill>
                <a:latin typeface="-apple-system"/>
                <a:cs typeface="Segoe UI"/>
              </a:rPr>
              <a:t> – a free, searchable database of pictographic images developed by the Aphasia Institute, </a:t>
            </a:r>
            <a:r>
              <a:rPr lang="en-US" sz="600">
                <a:latin typeface="-apple-system"/>
                <a:cs typeface="Segoe UI"/>
              </a:rPr>
              <a:t>​</a:t>
            </a:r>
            <a:r>
              <a:rPr lang="en-US" sz="600" i="1" u="sng">
                <a:solidFill>
                  <a:srgbClr val="0563C1"/>
                </a:solidFill>
                <a:latin typeface="-apple-system"/>
                <a:cs typeface="Segoe UI"/>
                <a:hlinkClick r:id="rId3"/>
              </a:rPr>
              <a:t>https://www.aphasia.ca/participics</a:t>
            </a:r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AC98187-B2F4-847F-E13C-AB51DA761C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725" y="5836145"/>
            <a:ext cx="676275" cy="6762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7142B18-5804-1578-E29F-6CC82D6D74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206" y="5832555"/>
            <a:ext cx="581025" cy="619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F2E3224-38B3-CC56-9FD1-A4380FCBEF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4550" y="832744"/>
            <a:ext cx="600075" cy="5810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4CDA1AE-801C-B31E-767D-9E3204634C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1904" y="2472569"/>
            <a:ext cx="638175" cy="6381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9D47FDB-18A9-83AF-C17F-38D0B24EF8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0789" y="838913"/>
            <a:ext cx="352425" cy="381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593AE85-07D3-54C6-4EF4-33B4087AB65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6772" y="1402294"/>
            <a:ext cx="590551" cy="54032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0F02EC8-4911-60E4-AB4A-EFEC7AD8212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7618" y="8152176"/>
            <a:ext cx="742950" cy="733425"/>
          </a:xfrm>
          <a:prstGeom prst="rect">
            <a:avLst/>
          </a:prstGeom>
        </p:spPr>
      </p:pic>
      <p:sp>
        <p:nvSpPr>
          <p:cNvPr id="5" name="TextBox 2">
            <a:extLst>
              <a:ext uri="{FF2B5EF4-FFF2-40B4-BE49-F238E27FC236}">
                <a16:creationId xmlns:a16="http://schemas.microsoft.com/office/drawing/2014/main" id="{B0DA506C-4B2D-B250-C5D4-A5829FC59DD6}"/>
              </a:ext>
            </a:extLst>
          </p:cNvPr>
          <p:cNvSpPr txBox="1"/>
          <p:nvPr/>
        </p:nvSpPr>
        <p:spPr>
          <a:xfrm>
            <a:off x="1341276" y="631628"/>
            <a:ext cx="5685798" cy="8374793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dirty="0">
                <a:latin typeface="Verdana"/>
                <a:ea typeface="+mn-lt"/>
                <a:cs typeface="Segoe UI"/>
              </a:rPr>
              <a:t>PARLER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700" b="1" err="1">
                <a:latin typeface="Century Gothic"/>
                <a:ea typeface="+mn-lt"/>
                <a:cs typeface="Segoe UI"/>
              </a:rPr>
              <a:t>Indépendent</a:t>
            </a:r>
            <a:r>
              <a:rPr lang="en-US" sz="1700" b="1" dirty="0">
                <a:latin typeface="Century Gothic"/>
                <a:ea typeface="+mn-lt"/>
                <a:cs typeface="Segoe UI"/>
              </a:rPr>
              <a:t> 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700" b="1" dirty="0">
                <a:latin typeface="Century Gothic"/>
                <a:cs typeface="Segoe UI"/>
              </a:rPr>
              <a:t>Mots       Phrases </a:t>
            </a:r>
            <a:r>
              <a:rPr lang="en-US" sz="1700" b="1" dirty="0" err="1">
                <a:latin typeface="Century Gothic"/>
                <a:cs typeface="Segoe UI"/>
              </a:rPr>
              <a:t>courtes</a:t>
            </a:r>
            <a:r>
              <a:rPr lang="en-US" sz="1700" b="1" dirty="0">
                <a:latin typeface="Century Gothic"/>
                <a:cs typeface="Segoe UI"/>
              </a:rPr>
              <a:t>       Phrases longues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700" b="1" dirty="0" err="1">
                <a:latin typeface="Century Gothic"/>
                <a:ea typeface="+mn-lt"/>
                <a:cs typeface="Segoe UI"/>
              </a:rPr>
              <a:t>Stratégies</a:t>
            </a:r>
            <a:r>
              <a:rPr lang="en-US" sz="1700" b="1" dirty="0">
                <a:latin typeface="Century Gothic"/>
                <a:ea typeface="+mn-lt"/>
                <a:cs typeface="Segoe UI"/>
              </a:rPr>
              <a:t>:________________________________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Verdana"/>
                <a:ea typeface="+mn-lt"/>
                <a:cs typeface="Calibri"/>
              </a:rPr>
              <a:t>ÉCOUTER</a:t>
            </a:r>
          </a:p>
          <a:p>
            <a:pPr marL="742950" lvl="1" indent="-285750">
              <a:lnSpc>
                <a:spcPct val="150000"/>
              </a:lnSpc>
              <a:buFont typeface="Wingdings,Sans-Serif" panose="05000000000000000000" pitchFamily="2" charset="2"/>
              <a:buChar char="q"/>
            </a:pPr>
            <a:r>
              <a:rPr lang="en-US" sz="1700" b="1" dirty="0" err="1">
                <a:latin typeface="Century Gothic"/>
                <a:ea typeface="+mn-lt"/>
                <a:cs typeface="Segoe UI"/>
              </a:rPr>
              <a:t>Indépendent</a:t>
            </a:r>
            <a:r>
              <a:rPr lang="en-US" sz="1700" b="1" dirty="0">
                <a:latin typeface="Century Gothic"/>
                <a:ea typeface="+mn-lt"/>
                <a:cs typeface="Segoe UI"/>
              </a:rPr>
              <a:t> </a:t>
            </a:r>
            <a:endParaRPr lang="en-US" sz="1700" dirty="0">
              <a:latin typeface="Century Gothic"/>
              <a:ea typeface="Calibri"/>
              <a:cs typeface="Segoe UI"/>
            </a:endParaRPr>
          </a:p>
          <a:p>
            <a:pPr marL="742950" lvl="1" indent="-285750">
              <a:lnSpc>
                <a:spcPct val="150000"/>
              </a:lnSpc>
              <a:buFont typeface="Wingdings,Sans-Serif" panose="05000000000000000000" pitchFamily="2" charset="2"/>
              <a:buChar char="q"/>
            </a:pPr>
            <a:r>
              <a:rPr lang="en-US" sz="1700" b="1" dirty="0">
                <a:latin typeface="Century Gothic"/>
                <a:ea typeface="+mn-lt"/>
                <a:cs typeface="Segoe UI"/>
              </a:rPr>
              <a:t>Mots       Phrases </a:t>
            </a:r>
            <a:r>
              <a:rPr lang="en-US" sz="1700" b="1" dirty="0" err="1">
                <a:latin typeface="Century Gothic"/>
                <a:ea typeface="+mn-lt"/>
                <a:cs typeface="Segoe UI"/>
              </a:rPr>
              <a:t>courtes</a:t>
            </a:r>
            <a:r>
              <a:rPr lang="en-US" sz="1700" b="1" dirty="0">
                <a:latin typeface="Century Gothic"/>
                <a:ea typeface="+mn-lt"/>
                <a:cs typeface="Segoe UI"/>
              </a:rPr>
              <a:t>       Phrases longues</a:t>
            </a:r>
            <a:endParaRPr lang="en-US" sz="1700" b="1" dirty="0">
              <a:ea typeface="+mn-lt"/>
              <a:cs typeface="+mn-lt"/>
            </a:endParaRPr>
          </a:p>
          <a:p>
            <a:pPr marL="742950" lvl="1" indent="-285750">
              <a:lnSpc>
                <a:spcPct val="150000"/>
              </a:lnSpc>
              <a:buFont typeface="Wingdings,Sans-Serif" panose="05000000000000000000" pitchFamily="2" charset="2"/>
              <a:buChar char="q"/>
            </a:pPr>
            <a:r>
              <a:rPr lang="en-US" sz="1700" b="1" dirty="0" err="1">
                <a:latin typeface="Century Gothic"/>
                <a:ea typeface="+mn-lt"/>
                <a:cs typeface="Segoe UI"/>
              </a:rPr>
              <a:t>Stratégies</a:t>
            </a:r>
            <a:r>
              <a:rPr lang="en-US" sz="1700" b="1" dirty="0">
                <a:latin typeface="Century Gothic"/>
                <a:ea typeface="+mn-lt"/>
                <a:cs typeface="Segoe UI"/>
              </a:rPr>
              <a:t>:________________________________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Verdana"/>
                <a:ea typeface="+mn-lt"/>
                <a:cs typeface="+mn-lt"/>
              </a:rPr>
              <a:t>LIRE</a:t>
            </a:r>
            <a:endParaRPr lang="en-US" sz="2400" b="1" dirty="0">
              <a:solidFill>
                <a:srgbClr val="000000"/>
              </a:solidFill>
              <a:latin typeface="Verdana"/>
              <a:ea typeface="+mn-lt"/>
              <a:cs typeface="Calibri"/>
            </a:endParaRPr>
          </a:p>
          <a:p>
            <a:pPr marL="742950" lvl="1" indent="-285750">
              <a:lnSpc>
                <a:spcPct val="150000"/>
              </a:lnSpc>
              <a:buFont typeface="Wingdings,Sans-Serif" panose="05000000000000000000" pitchFamily="2" charset="2"/>
              <a:buChar char="q"/>
            </a:pPr>
            <a:r>
              <a:rPr lang="en-US" sz="1700" b="1" dirty="0" err="1">
                <a:latin typeface="Century Gothic"/>
                <a:ea typeface="+mn-lt"/>
                <a:cs typeface="Segoe UI"/>
              </a:rPr>
              <a:t>Indépendent</a:t>
            </a:r>
            <a:r>
              <a:rPr lang="en-US" sz="1700" b="1" dirty="0">
                <a:latin typeface="Century Gothic"/>
                <a:ea typeface="+mn-lt"/>
                <a:cs typeface="Segoe UI"/>
              </a:rPr>
              <a:t> </a:t>
            </a:r>
            <a:endParaRPr lang="en-US" sz="1700" dirty="0">
              <a:latin typeface="Century Gothic"/>
              <a:ea typeface="+mn-lt"/>
              <a:cs typeface="Segoe UI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700" b="1" dirty="0">
                <a:latin typeface="Century Gothic"/>
                <a:ea typeface="+mn-lt"/>
                <a:cs typeface="Segoe UI"/>
              </a:rPr>
              <a:t>Mots       Phrases </a:t>
            </a:r>
            <a:r>
              <a:rPr lang="en-US" sz="1700" b="1" dirty="0" err="1">
                <a:latin typeface="Century Gothic"/>
                <a:ea typeface="+mn-lt"/>
                <a:cs typeface="Segoe UI"/>
              </a:rPr>
              <a:t>courtes</a:t>
            </a:r>
            <a:r>
              <a:rPr lang="en-US" sz="1700" b="1" dirty="0">
                <a:latin typeface="Century Gothic"/>
                <a:ea typeface="+mn-lt"/>
                <a:cs typeface="Segoe UI"/>
              </a:rPr>
              <a:t>      Phrases longues  </a:t>
            </a:r>
          </a:p>
          <a:p>
            <a:pPr marL="742950" lvl="1" indent="-285750">
              <a:lnSpc>
                <a:spcPct val="150000"/>
              </a:lnSpc>
              <a:buFont typeface="Wingdings,Sans-Serif" panose="05000000000000000000" pitchFamily="2" charset="2"/>
              <a:buChar char="q"/>
            </a:pPr>
            <a:r>
              <a:rPr lang="en-US" sz="1700" b="1" dirty="0" err="1">
                <a:latin typeface="Century Gothic"/>
                <a:ea typeface="+mn-lt"/>
                <a:cs typeface="Segoe UI"/>
              </a:rPr>
              <a:t>Stratégies</a:t>
            </a:r>
            <a:r>
              <a:rPr lang="en-US" sz="1700" b="1" dirty="0">
                <a:latin typeface="Century Gothic"/>
                <a:ea typeface="+mn-lt"/>
                <a:cs typeface="Segoe UI"/>
              </a:rPr>
              <a:t>:________________________________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Verdana"/>
                <a:ea typeface="Verdana"/>
                <a:cs typeface="Segoe UI"/>
              </a:rPr>
              <a:t>ÉCRIRE</a:t>
            </a:r>
            <a:endParaRPr lang="en-US" sz="2400" dirty="0">
              <a:latin typeface="Verdana"/>
              <a:ea typeface="Verdana"/>
              <a:cs typeface="Segoe UI"/>
            </a:endParaRPr>
          </a:p>
          <a:p>
            <a:pPr marL="742950" lvl="1" indent="-285750">
              <a:lnSpc>
                <a:spcPct val="150000"/>
              </a:lnSpc>
              <a:buFont typeface="Wingdings,Sans-Serif"/>
              <a:buChar char="q"/>
            </a:pPr>
            <a:r>
              <a:rPr lang="en-US" sz="1700" b="1" dirty="0" err="1">
                <a:latin typeface="Century Gothic"/>
                <a:ea typeface="Calibri"/>
                <a:cs typeface="Segoe UI"/>
              </a:rPr>
              <a:t>Indépendent</a:t>
            </a:r>
            <a:r>
              <a:rPr lang="en-US" sz="1700" b="1" dirty="0">
                <a:latin typeface="Century Gothic"/>
                <a:ea typeface="Calibri"/>
                <a:cs typeface="Segoe UI"/>
              </a:rPr>
              <a:t> </a:t>
            </a:r>
            <a:endParaRPr lang="en-US" sz="1700" dirty="0">
              <a:latin typeface="Century Gothic"/>
              <a:ea typeface="Calibri"/>
              <a:cs typeface="Segoe UI"/>
            </a:endParaRPr>
          </a:p>
          <a:p>
            <a:pPr marL="742950" lvl="1" indent="-285750">
              <a:lnSpc>
                <a:spcPct val="150000"/>
              </a:lnSpc>
              <a:buFont typeface="Wingdings,Sans-Serif"/>
              <a:buChar char="q"/>
            </a:pPr>
            <a:r>
              <a:rPr lang="en-US" sz="1700" b="1" dirty="0">
                <a:latin typeface="Century Gothic"/>
                <a:ea typeface="Calibri"/>
                <a:cs typeface="Segoe UI"/>
              </a:rPr>
              <a:t>Mots     Phrases </a:t>
            </a:r>
            <a:r>
              <a:rPr lang="en-US" sz="1700" b="1" dirty="0" err="1">
                <a:latin typeface="Century Gothic"/>
                <a:ea typeface="Calibri"/>
                <a:cs typeface="Segoe UI"/>
              </a:rPr>
              <a:t>courtes</a:t>
            </a:r>
            <a:r>
              <a:rPr lang="en-US" sz="1700" b="1" dirty="0">
                <a:latin typeface="Century Gothic"/>
                <a:ea typeface="Calibri"/>
                <a:cs typeface="Segoe UI"/>
              </a:rPr>
              <a:t>       Phrases longues  </a:t>
            </a:r>
            <a:endParaRPr lang="en-US" sz="1700" dirty="0">
              <a:latin typeface="Century Gothic"/>
              <a:ea typeface="Calibri"/>
              <a:cs typeface="Segoe UI"/>
            </a:endParaRPr>
          </a:p>
          <a:p>
            <a:pPr marL="742950" lvl="1" indent="-285750">
              <a:lnSpc>
                <a:spcPct val="150000"/>
              </a:lnSpc>
              <a:buFont typeface="Wingdings,Sans-Serif"/>
              <a:buChar char="q"/>
            </a:pPr>
            <a:r>
              <a:rPr lang="en-US" sz="1700" b="1" dirty="0" err="1">
                <a:latin typeface="Century Gothic"/>
                <a:ea typeface="Calibri"/>
                <a:cs typeface="Segoe UI"/>
              </a:rPr>
              <a:t>Stratégies</a:t>
            </a:r>
            <a:r>
              <a:rPr lang="en-US" sz="1700" b="1" dirty="0">
                <a:latin typeface="Century Gothic"/>
                <a:ea typeface="Calibri"/>
                <a:cs typeface="Segoe UI"/>
              </a:rPr>
              <a:t>:________________________________</a:t>
            </a:r>
            <a:endParaRPr lang="en-US" sz="1700" dirty="0">
              <a:latin typeface="Century Gothic"/>
              <a:ea typeface="Calibri"/>
              <a:cs typeface="Segoe UI"/>
            </a:endParaRPr>
          </a:p>
          <a:p>
            <a:pPr lvl="1">
              <a:lnSpc>
                <a:spcPct val="150000"/>
              </a:lnSpc>
            </a:pPr>
            <a:r>
              <a:rPr lang="en-US" sz="1000" b="1" dirty="0">
                <a:latin typeface="Century Gothic"/>
                <a:ea typeface="Calibri"/>
                <a:cs typeface="Segoe UI"/>
              </a:rPr>
              <a:t>                      </a:t>
            </a:r>
          </a:p>
          <a:p>
            <a:pPr lvl="1">
              <a:lnSpc>
                <a:spcPct val="150000"/>
              </a:lnSpc>
            </a:pPr>
            <a:r>
              <a:rPr lang="en-US" sz="1000" b="1" dirty="0">
                <a:latin typeface="Century Gothic"/>
                <a:ea typeface="Calibri"/>
                <a:cs typeface="Segoe UI"/>
              </a:rPr>
              <a:t>              </a:t>
            </a:r>
            <a:r>
              <a:rPr lang="en-US" sz="1700" b="1" dirty="0">
                <a:latin typeface="Century Gothic"/>
                <a:ea typeface="Calibri"/>
                <a:cs typeface="Segoe UI"/>
              </a:rPr>
              <a:t>            </a:t>
            </a:r>
            <a:endParaRPr lang="en-US" dirty="0"/>
          </a:p>
          <a:p>
            <a:pPr marL="742950" lvl="1" indent="-285750">
              <a:lnSpc>
                <a:spcPct val="150000"/>
              </a:lnSpc>
              <a:buFont typeface="Wingdings"/>
              <a:buChar char="q"/>
            </a:pPr>
            <a:r>
              <a:rPr lang="en-US" sz="1700" b="1" dirty="0" err="1">
                <a:latin typeface="Century Gothic"/>
                <a:ea typeface="Calibri"/>
                <a:cs typeface="Segoe UI"/>
              </a:rPr>
              <a:t>Indépendent</a:t>
            </a:r>
            <a:r>
              <a:rPr lang="en-US" sz="1700" b="1" dirty="0">
                <a:latin typeface="Century Gothic"/>
                <a:ea typeface="+mn-lt"/>
                <a:cs typeface="Segoe UI"/>
              </a:rPr>
              <a:t>            Assistance</a:t>
            </a:r>
            <a:endParaRPr lang="en-US" sz="1700" dirty="0">
              <a:latin typeface="Century Gothic"/>
              <a:ea typeface="+mn-lt"/>
              <a:cs typeface="Segoe UI"/>
            </a:endParaRPr>
          </a:p>
          <a:p>
            <a:pPr marL="742950" lvl="1" indent="-285750">
              <a:lnSpc>
                <a:spcPct val="150000"/>
              </a:lnSpc>
              <a:buFont typeface="Wingdings,Sans-Serif" panose="05000000000000000000" pitchFamily="2" charset="2"/>
              <a:buChar char="q"/>
            </a:pPr>
            <a:r>
              <a:rPr lang="en-US" sz="1700" b="1" dirty="0" err="1">
                <a:latin typeface="Century Gothic"/>
                <a:ea typeface="+mn-lt"/>
                <a:cs typeface="Segoe UI"/>
              </a:rPr>
              <a:t>Stratégies</a:t>
            </a:r>
            <a:r>
              <a:rPr lang="en-US" sz="1700" b="1" dirty="0">
                <a:latin typeface="Century Gothic"/>
                <a:ea typeface="+mn-lt"/>
                <a:cs typeface="Segoe UI"/>
              </a:rPr>
              <a:t>:________________________________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B21902-D5B9-D27D-5E9B-61FB66ED94E9}"/>
              </a:ext>
            </a:extLst>
          </p:cNvPr>
          <p:cNvSpPr txBox="1"/>
          <p:nvPr/>
        </p:nvSpPr>
        <p:spPr>
          <a:xfrm>
            <a:off x="88101" y="7726442"/>
            <a:ext cx="6776820" cy="4627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latin typeface="Verdana"/>
                <a:cs typeface="Arial"/>
              </a:rPr>
              <a:t>HABILETÉS COGNITIVOLINGUISTIQUES</a:t>
            </a:r>
            <a:endParaRPr lang="en-US" sz="2300" b="1" dirty="0">
              <a:latin typeface="Verdana"/>
              <a:ea typeface="Verdana"/>
              <a:cs typeface="Arial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A69A042-699F-891B-8067-1C81AE56590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96167" y="1604713"/>
            <a:ext cx="287495" cy="33541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D3D5C29-AFDC-A1C8-6B7F-2C048DE1304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27547" y="1604713"/>
            <a:ext cx="287495" cy="33541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040818F-AA04-8622-E4BB-819E412D1ED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96166" y="3323260"/>
            <a:ext cx="287495" cy="33541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2D13CEB-7B0E-569D-26E7-2BFEFC70AA9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22363" y="3324932"/>
            <a:ext cx="287495" cy="33541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C070A3A-650D-25CF-7A7D-73F96FF6A89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71474" y="6808065"/>
            <a:ext cx="287495" cy="335411"/>
          </a:xfrm>
          <a:prstGeom prst="rect">
            <a:avLst/>
          </a:prstGeom>
        </p:spPr>
      </p:pic>
      <p:sp>
        <p:nvSpPr>
          <p:cNvPr id="34" name="TextBox 5">
            <a:extLst>
              <a:ext uri="{FF2B5EF4-FFF2-40B4-BE49-F238E27FC236}">
                <a16:creationId xmlns:a16="http://schemas.microsoft.com/office/drawing/2014/main" id="{423EB78C-9A64-C382-5797-3F47E3A36716}"/>
              </a:ext>
            </a:extLst>
          </p:cNvPr>
          <p:cNvSpPr txBox="1"/>
          <p:nvPr/>
        </p:nvSpPr>
        <p:spPr>
          <a:xfrm>
            <a:off x="695359" y="118241"/>
            <a:ext cx="5670044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sz="2800" b="1">
              <a:latin typeface="Century Gothic"/>
            </a:endParaRPr>
          </a:p>
        </p:txBody>
      </p:sp>
      <p:sp>
        <p:nvSpPr>
          <p:cNvPr id="39" name="TextBox 23">
            <a:extLst>
              <a:ext uri="{FF2B5EF4-FFF2-40B4-BE49-F238E27FC236}">
                <a16:creationId xmlns:a16="http://schemas.microsoft.com/office/drawing/2014/main" id="{0D6081C4-EA9E-E4BE-02E2-2BA72EE8AE91}"/>
              </a:ext>
            </a:extLst>
          </p:cNvPr>
          <p:cNvSpPr txBox="1"/>
          <p:nvPr/>
        </p:nvSpPr>
        <p:spPr>
          <a:xfrm>
            <a:off x="774713" y="30493"/>
            <a:ext cx="5993132" cy="707886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000" dirty="0">
                <a:latin typeface="Century Gothic"/>
              </a:rPr>
              <a:t>Nos </a:t>
            </a:r>
            <a:r>
              <a:rPr lang="en-CA" sz="2000" b="1" u="sng" dirty="0">
                <a:latin typeface="Century Gothic"/>
              </a:rPr>
              <a:t>OBJECTIFS</a:t>
            </a:r>
            <a:r>
              <a:rPr lang="en-CA" sz="2000" dirty="0">
                <a:latin typeface="Century Gothic"/>
              </a:rPr>
              <a:t> pour la </a:t>
            </a:r>
            <a:r>
              <a:rPr lang="en-CA" sz="2000" b="1" dirty="0">
                <a:latin typeface="Century Gothic"/>
              </a:rPr>
              <a:t>sortie</a:t>
            </a:r>
            <a:r>
              <a:rPr lang="en-CA" sz="2000" dirty="0">
                <a:latin typeface="Century Gothic"/>
              </a:rPr>
              <a:t> de </a:t>
            </a:r>
            <a:r>
              <a:rPr lang="en-CA" sz="2000" err="1">
                <a:latin typeface="Century Gothic"/>
              </a:rPr>
              <a:t>l'hôpital</a:t>
            </a:r>
            <a:r>
              <a:rPr lang="en-CA" sz="2000" dirty="0">
                <a:latin typeface="Century Gothic"/>
              </a:rPr>
              <a:t>. </a:t>
            </a:r>
          </a:p>
          <a:p>
            <a:r>
              <a:rPr lang="en-CA" sz="2000" b="1" u="sng" dirty="0">
                <a:latin typeface="Century Gothic"/>
              </a:rPr>
              <a:t>Les </a:t>
            </a:r>
            <a:r>
              <a:rPr lang="en-CA" sz="2000" b="1" u="sng" dirty="0" err="1">
                <a:latin typeface="Century Gothic"/>
              </a:rPr>
              <a:t>objectifs</a:t>
            </a:r>
            <a:r>
              <a:rPr lang="en-CA" sz="2000" b="1" u="sng" dirty="0">
                <a:latin typeface="Century Gothic"/>
              </a:rPr>
              <a:t> </a:t>
            </a:r>
            <a:r>
              <a:rPr lang="en-CA" sz="2000" b="1" u="sng" dirty="0" err="1">
                <a:latin typeface="Century Gothic"/>
              </a:rPr>
              <a:t>peuvent</a:t>
            </a:r>
            <a:r>
              <a:rPr lang="en-CA" sz="2000" b="1" u="sng" dirty="0">
                <a:latin typeface="Century Gothic"/>
              </a:rPr>
              <a:t> changer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9333CBB9-8D15-0CFA-7524-A5BFE7D5FA9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13932" y="124287"/>
            <a:ext cx="523875" cy="523875"/>
          </a:xfrm>
          <a:prstGeom prst="rect">
            <a:avLst/>
          </a:prstGeom>
        </p:spPr>
      </p:pic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A908D185-5060-7116-3200-FC3F8B28B50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361843" y="-7310"/>
            <a:ext cx="485058" cy="530021"/>
          </a:xfrm>
          <a:prstGeom prst="rect">
            <a:avLst/>
          </a:prstGeom>
        </p:spPr>
      </p:pic>
      <p:pic>
        <p:nvPicPr>
          <p:cNvPr id="45" name="Picture 44" descr="A person in a wheelchair&#10;&#10;Description automatically generated">
            <a:extLst>
              <a:ext uri="{FF2B5EF4-FFF2-40B4-BE49-F238E27FC236}">
                <a16:creationId xmlns:a16="http://schemas.microsoft.com/office/drawing/2014/main" id="{04B62DA6-4CF7-2075-7C03-8D5F31A830B6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1530" t="21081" r="2941" b="13147"/>
          <a:stretch/>
        </p:blipFill>
        <p:spPr>
          <a:xfrm>
            <a:off x="4304443" y="645277"/>
            <a:ext cx="2491356" cy="53107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E086C53-A4E5-35AF-92C4-9AC3F552183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31387" y="8184847"/>
            <a:ext cx="287495" cy="33541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1F84701-4A9B-E7D0-C392-7F91EC633BE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62659" y="5039865"/>
            <a:ext cx="287495" cy="3354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4960E8-A7D8-A407-FFEE-8DAB3843A6B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79532" y="6799393"/>
            <a:ext cx="287495" cy="3354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0016528-B8EF-00D0-61A2-5BC84DCCF59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95314" y="5039865"/>
            <a:ext cx="287495" cy="33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378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&#10;&#10;Description automatically generated">
            <a:extLst>
              <a:ext uri="{FF2B5EF4-FFF2-40B4-BE49-F238E27FC236}">
                <a16:creationId xmlns:a16="http://schemas.microsoft.com/office/drawing/2014/main" id="{0DBEAE16-FC93-26C7-8CBB-8D1B181B7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5412" y="57772"/>
            <a:ext cx="942257" cy="942975"/>
          </a:xfrm>
          <a:prstGeom prst="rect">
            <a:avLst/>
          </a:prstGeom>
        </p:spPr>
      </p:pic>
      <p:sp>
        <p:nvSpPr>
          <p:cNvPr id="3" name="TextBox 6">
            <a:extLst>
              <a:ext uri="{FF2B5EF4-FFF2-40B4-BE49-F238E27FC236}">
                <a16:creationId xmlns:a16="http://schemas.microsoft.com/office/drawing/2014/main" id="{68BFDFE4-ABAA-C3E6-D046-05474692B29A}"/>
              </a:ext>
            </a:extLst>
          </p:cNvPr>
          <p:cNvSpPr txBox="1"/>
          <p:nvPr/>
        </p:nvSpPr>
        <p:spPr>
          <a:xfrm>
            <a:off x="59062" y="21825"/>
            <a:ext cx="5901598" cy="677108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800" b="1" err="1">
                <a:latin typeface="Century Gothic"/>
                <a:cs typeface="Calibri"/>
              </a:rPr>
              <a:t>Stratégies</a:t>
            </a:r>
            <a:r>
              <a:rPr lang="en-US" sz="3800" b="1" dirty="0">
                <a:latin typeface="Century Gothic"/>
                <a:cs typeface="Calibri"/>
              </a:rPr>
              <a:t> de </a:t>
            </a:r>
            <a:r>
              <a:rPr lang="en-US" sz="3800" b="1" err="1">
                <a:latin typeface="Century Gothic"/>
                <a:cs typeface="Calibri"/>
              </a:rPr>
              <a:t>déglutition</a:t>
            </a:r>
            <a:endParaRPr lang="en-US" sz="3800" b="1">
              <a:latin typeface="Century Gothic"/>
              <a:cs typeface="Calibri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5152E3B-F60D-8C97-76C7-0023DD979E32}"/>
              </a:ext>
            </a:extLst>
          </p:cNvPr>
          <p:cNvSpPr/>
          <p:nvPr/>
        </p:nvSpPr>
        <p:spPr>
          <a:xfrm>
            <a:off x="280971" y="8260870"/>
            <a:ext cx="753035" cy="69924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10CF8D-404D-1870-8D27-13013FB424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328" y="8152174"/>
            <a:ext cx="931770" cy="903195"/>
          </a:xfrm>
          <a:prstGeom prst="rect">
            <a:avLst/>
          </a:prstGeom>
        </p:spPr>
      </p:pic>
      <p:sp>
        <p:nvSpPr>
          <p:cNvPr id="6" name="TextBox 30">
            <a:extLst>
              <a:ext uri="{FF2B5EF4-FFF2-40B4-BE49-F238E27FC236}">
                <a16:creationId xmlns:a16="http://schemas.microsoft.com/office/drawing/2014/main" id="{93DD3E00-EF61-D3F7-66F8-6CE798CE29C8}"/>
              </a:ext>
            </a:extLst>
          </p:cNvPr>
          <p:cNvSpPr txBox="1"/>
          <p:nvPr/>
        </p:nvSpPr>
        <p:spPr>
          <a:xfrm>
            <a:off x="980497" y="8421478"/>
            <a:ext cx="2743200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>
                <a:latin typeface="Century Gothic"/>
              </a:rPr>
              <a:t> </a:t>
            </a:r>
            <a:r>
              <a:rPr lang="en-CA" b="1">
                <a:latin typeface="Century Gothic"/>
              </a:rPr>
              <a:t>Questions? </a:t>
            </a:r>
            <a:r>
              <a:rPr lang="en-CA">
                <a:latin typeface="Century Gothic"/>
              </a:rPr>
              <a:t>​</a:t>
            </a:r>
            <a:r>
              <a:rPr lang="en-US">
                <a:latin typeface="Century Gothic"/>
              </a:rPr>
              <a:t>​</a:t>
            </a:r>
            <a:endParaRPr lang="en-US"/>
          </a:p>
        </p:txBody>
      </p:sp>
      <p:pic>
        <p:nvPicPr>
          <p:cNvPr id="7" name="Picture 6" descr="A black silhouette of a person sitting on a chair&#10;&#10;Description automatically generated">
            <a:extLst>
              <a:ext uri="{FF2B5EF4-FFF2-40B4-BE49-F238E27FC236}">
                <a16:creationId xmlns:a16="http://schemas.microsoft.com/office/drawing/2014/main" id="{743890CC-7660-84F1-A8E9-38B966AAA5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639" y="1259946"/>
            <a:ext cx="1197863" cy="12400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6B04EB-B80B-2E3A-4AA0-58F56FAE9F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866" y="3549143"/>
            <a:ext cx="1213695" cy="104788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AC05E69-4E66-BA4A-EBEB-AABC3BEF86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3182" y="5861394"/>
            <a:ext cx="1460010" cy="129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362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835422B-D565-722B-CA9F-1F864BDAAB5A}"/>
              </a:ext>
            </a:extLst>
          </p:cNvPr>
          <p:cNvSpPr txBox="1"/>
          <p:nvPr/>
        </p:nvSpPr>
        <p:spPr>
          <a:xfrm>
            <a:off x="695359" y="118241"/>
            <a:ext cx="5670044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sz="2800" b="1">
              <a:latin typeface="Century Gothic"/>
            </a:endParaRPr>
          </a:p>
        </p:txBody>
      </p:sp>
      <p:sp>
        <p:nvSpPr>
          <p:cNvPr id="28" name="TextBox 2">
            <a:extLst>
              <a:ext uri="{FF2B5EF4-FFF2-40B4-BE49-F238E27FC236}">
                <a16:creationId xmlns:a16="http://schemas.microsoft.com/office/drawing/2014/main" id="{3A239E67-FBCD-C253-8F54-5F72887470DD}"/>
              </a:ext>
            </a:extLst>
          </p:cNvPr>
          <p:cNvSpPr txBox="1"/>
          <p:nvPr/>
        </p:nvSpPr>
        <p:spPr>
          <a:xfrm>
            <a:off x="1332154" y="856960"/>
            <a:ext cx="5491834" cy="882100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dirty="0">
                <a:latin typeface="Verdana"/>
                <a:ea typeface="Verdana"/>
                <a:cs typeface="Calibri"/>
              </a:rPr>
              <a:t>TRANSFERS</a:t>
            </a:r>
            <a:r>
              <a:rPr lang="en-US" sz="2400" dirty="0">
                <a:latin typeface="Verdana"/>
                <a:ea typeface="Verdana"/>
                <a:cs typeface="Calibri"/>
              </a:rPr>
              <a:t> 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Independent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Supervision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Assistance from ______ person(s)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Too early to predict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_________________________________________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1600" b="1" dirty="0">
              <a:solidFill>
                <a:srgbClr val="000000"/>
              </a:solidFill>
              <a:latin typeface="Century Gothic"/>
              <a:ea typeface="+mn-lt"/>
              <a:cs typeface="Segoe UI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Verdana"/>
                <a:ea typeface="+mn-lt"/>
                <a:cs typeface="Calibri"/>
              </a:rPr>
              <a:t>WALKING / AMBULATION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Independent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Supervision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Assistance from ______ person(s)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Too early to predict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_________________________________________</a:t>
            </a:r>
          </a:p>
          <a:p>
            <a:pPr lvl="1">
              <a:lnSpc>
                <a:spcPct val="150000"/>
              </a:lnSpc>
            </a:pPr>
            <a:endParaRPr lang="en-US" sz="1600" b="1" dirty="0">
              <a:latin typeface="Century Gothic"/>
              <a:ea typeface="+mn-lt"/>
              <a:cs typeface="Segoe UI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Verdana"/>
                <a:ea typeface="+mn-lt"/>
                <a:cs typeface="+mn-lt"/>
              </a:rPr>
              <a:t>STAIRS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Independent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Supervision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Assistance from ______ person(s)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Too early to predict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_________________________________________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rgbClr val="808080"/>
              </a:solidFill>
              <a:latin typeface="Century Gothic"/>
              <a:cs typeface="Segoe UI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F49F7D72-DDE5-9B9E-4D32-3850E6383D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497" y="4995194"/>
            <a:ext cx="990127" cy="95332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B0FD49B-036F-56DA-FF58-7B295A9824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75860" y="3899861"/>
            <a:ext cx="833282" cy="848033"/>
          </a:xfrm>
          <a:prstGeom prst="rect">
            <a:avLst/>
          </a:prstGeom>
        </p:spPr>
      </p:pic>
      <p:pic>
        <p:nvPicPr>
          <p:cNvPr id="7" name="Picture 6" descr="A person climbing up a staircase&#10;&#10;Description automatically generated">
            <a:extLst>
              <a:ext uri="{FF2B5EF4-FFF2-40B4-BE49-F238E27FC236}">
                <a16:creationId xmlns:a16="http://schemas.microsoft.com/office/drawing/2014/main" id="{5926F930-C6CD-89F7-C79E-602187B316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897" y="7140487"/>
            <a:ext cx="1611877" cy="116481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972D5D8-4CD7-00E0-DA0D-2DF37CD1F93A}"/>
              </a:ext>
            </a:extLst>
          </p:cNvPr>
          <p:cNvSpPr txBox="1"/>
          <p:nvPr/>
        </p:nvSpPr>
        <p:spPr>
          <a:xfrm>
            <a:off x="0" y="8960894"/>
            <a:ext cx="5471651" cy="1846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" i="1" dirty="0">
                <a:solidFill>
                  <a:srgbClr val="272727"/>
                </a:solidFill>
                <a:latin typeface="-apple-system"/>
                <a:cs typeface="Segoe UI"/>
              </a:rPr>
              <a:t>Images used are from </a:t>
            </a:r>
            <a:r>
              <a:rPr lang="en-US" sz="600" i="1" dirty="0" err="1">
                <a:solidFill>
                  <a:srgbClr val="272727"/>
                </a:solidFill>
                <a:latin typeface="-apple-system"/>
                <a:cs typeface="Segoe UI"/>
              </a:rPr>
              <a:t>ParticiPics</a:t>
            </a:r>
            <a:r>
              <a:rPr lang="en-US" sz="600" i="1" dirty="0">
                <a:solidFill>
                  <a:srgbClr val="272727"/>
                </a:solidFill>
                <a:latin typeface="-apple-system"/>
                <a:cs typeface="Segoe UI"/>
              </a:rPr>
              <a:t> – a free, searchable database of pictographic images developed by the Aphasia Institute, </a:t>
            </a:r>
            <a:r>
              <a:rPr lang="en-US" sz="600" dirty="0">
                <a:latin typeface="-apple-system"/>
                <a:cs typeface="Segoe UI"/>
              </a:rPr>
              <a:t>​</a:t>
            </a:r>
            <a:r>
              <a:rPr lang="en-US" sz="600" i="1" u="sng" dirty="0">
                <a:solidFill>
                  <a:srgbClr val="0563C1"/>
                </a:solidFill>
                <a:latin typeface="-apple-system"/>
                <a:cs typeface="Segoe UI"/>
                <a:hlinkClick r:id="rId5"/>
              </a:rPr>
              <a:t>https://www.aphasia.ca/participics</a:t>
            </a:r>
            <a:endParaRPr lang="en-US" dirty="0"/>
          </a:p>
        </p:txBody>
      </p:sp>
      <p:pic>
        <p:nvPicPr>
          <p:cNvPr id="5" name="Picture 4" descr="A cartoon of a person sitting and looking at a penguin&#10;&#10;Description automatically generated">
            <a:extLst>
              <a:ext uri="{FF2B5EF4-FFF2-40B4-BE49-F238E27FC236}">
                <a16:creationId xmlns:a16="http://schemas.microsoft.com/office/drawing/2014/main" id="{601B3658-FD2F-87B1-B2A6-4D4A85E84B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91642" y="1698121"/>
            <a:ext cx="1793540" cy="1022654"/>
          </a:xfrm>
          <a:prstGeom prst="rect">
            <a:avLst/>
          </a:prstGeom>
        </p:spPr>
      </p:pic>
      <p:sp>
        <p:nvSpPr>
          <p:cNvPr id="6" name="TextBox 23">
            <a:extLst>
              <a:ext uri="{FF2B5EF4-FFF2-40B4-BE49-F238E27FC236}">
                <a16:creationId xmlns:a16="http://schemas.microsoft.com/office/drawing/2014/main" id="{B2834F26-0DB4-D7AA-F6BE-BFDBAA7E1E3D}"/>
              </a:ext>
            </a:extLst>
          </p:cNvPr>
          <p:cNvSpPr txBox="1"/>
          <p:nvPr/>
        </p:nvSpPr>
        <p:spPr>
          <a:xfrm>
            <a:off x="774713" y="30493"/>
            <a:ext cx="5993132" cy="707886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000" dirty="0">
                <a:latin typeface="Century Gothic"/>
              </a:rPr>
              <a:t>Our </a:t>
            </a:r>
            <a:r>
              <a:rPr lang="en-CA" sz="2000" b="1" u="sng" dirty="0">
                <a:latin typeface="Century Gothic"/>
              </a:rPr>
              <a:t>GOALS </a:t>
            </a:r>
            <a:r>
              <a:rPr lang="en-CA" sz="2000" dirty="0">
                <a:latin typeface="Century Gothic"/>
              </a:rPr>
              <a:t>for </a:t>
            </a:r>
            <a:r>
              <a:rPr lang="en-CA" sz="2000" b="1" dirty="0">
                <a:latin typeface="Century Gothic"/>
              </a:rPr>
              <a:t>discharge </a:t>
            </a:r>
            <a:r>
              <a:rPr lang="en-CA" sz="2000" dirty="0">
                <a:latin typeface="Century Gothic"/>
              </a:rPr>
              <a:t>from hospital. </a:t>
            </a:r>
          </a:p>
          <a:p>
            <a:r>
              <a:rPr lang="en-CA" sz="2000" b="1" u="sng" dirty="0">
                <a:latin typeface="Century Gothic"/>
              </a:rPr>
              <a:t>Goals may change</a:t>
            </a:r>
            <a:endParaRPr lang="en-CA" sz="2000" dirty="0">
              <a:latin typeface="Century Gothic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9BAF443-B6D7-8356-D1B3-0C0F0B3AB9C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3932" y="124287"/>
            <a:ext cx="523875" cy="523875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202454BC-3DB2-A585-39B2-8BF0AE1763F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61843" y="-7310"/>
            <a:ext cx="485058" cy="530021"/>
          </a:xfrm>
          <a:prstGeom prst="rect">
            <a:avLst/>
          </a:prstGeom>
        </p:spPr>
      </p:pic>
      <p:pic>
        <p:nvPicPr>
          <p:cNvPr id="13" name="Picture 12" descr="A person in a wheelchair&#10;&#10;Description automatically generated">
            <a:extLst>
              <a:ext uri="{FF2B5EF4-FFF2-40B4-BE49-F238E27FC236}">
                <a16:creationId xmlns:a16="http://schemas.microsoft.com/office/drawing/2014/main" id="{8AB72A72-66D8-CE5B-CD81-91E5AA73936A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530" t="21081" r="2941" b="13147"/>
          <a:stretch/>
        </p:blipFill>
        <p:spPr>
          <a:xfrm>
            <a:off x="3761724" y="382141"/>
            <a:ext cx="2491356" cy="53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114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">
            <a:extLst>
              <a:ext uri="{FF2B5EF4-FFF2-40B4-BE49-F238E27FC236}">
                <a16:creationId xmlns:a16="http://schemas.microsoft.com/office/drawing/2014/main" id="{3A239E67-FBCD-C253-8F54-5F72887470DD}"/>
              </a:ext>
            </a:extLst>
          </p:cNvPr>
          <p:cNvSpPr txBox="1"/>
          <p:nvPr/>
        </p:nvSpPr>
        <p:spPr>
          <a:xfrm>
            <a:off x="1332154" y="1051792"/>
            <a:ext cx="5491834" cy="780072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dirty="0">
                <a:latin typeface="Verdana"/>
                <a:ea typeface="Verdana"/>
                <a:cs typeface="Calibri"/>
              </a:rPr>
              <a:t>BATHING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Sink              Shower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Assistive devices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Independent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Assistance from ______ person(s)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______________________________________________</a:t>
            </a:r>
          </a:p>
          <a:p>
            <a:pPr>
              <a:lnSpc>
                <a:spcPct val="150000"/>
              </a:lnSpc>
            </a:pPr>
            <a:endParaRPr lang="en-US" sz="2400" b="1" dirty="0">
              <a:latin typeface="Verdana"/>
              <a:ea typeface="+mn-lt"/>
              <a:cs typeface="Segoe UI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Verdana"/>
                <a:ea typeface="+mn-lt"/>
                <a:cs typeface="+mn-lt"/>
              </a:rPr>
              <a:t>DRESSING</a:t>
            </a:r>
            <a:endParaRPr lang="en-US" sz="2400">
              <a:solidFill>
                <a:srgbClr val="808080"/>
              </a:solidFill>
              <a:latin typeface="Verdana"/>
              <a:ea typeface="+mn-lt"/>
              <a:cs typeface="Segoe UI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Assistive devices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Independent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Assistance from ______ person(s)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______________________________________________</a:t>
            </a:r>
          </a:p>
          <a:p>
            <a:pPr>
              <a:lnSpc>
                <a:spcPct val="150000"/>
              </a:lnSpc>
            </a:pPr>
            <a:endParaRPr lang="en-US" sz="1600" b="1" dirty="0">
              <a:latin typeface="Century Gothic"/>
              <a:ea typeface="+mn-lt"/>
              <a:cs typeface="Segoe UI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Verdana"/>
                <a:ea typeface="+mn-lt"/>
                <a:cs typeface="+mn-lt"/>
              </a:rPr>
              <a:t>TOILETING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Assistive devices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May need incontinence care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Independent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Assistance from ______ person(s)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______________________________________________</a:t>
            </a:r>
          </a:p>
        </p:txBody>
      </p:sp>
      <p:pic>
        <p:nvPicPr>
          <p:cNvPr id="21" name="Picture 30">
            <a:extLst>
              <a:ext uri="{FF2B5EF4-FFF2-40B4-BE49-F238E27FC236}">
                <a16:creationId xmlns:a16="http://schemas.microsoft.com/office/drawing/2014/main" id="{F63CBB9E-1682-FDB9-A24D-6AA2F81343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307" y="1244345"/>
            <a:ext cx="882172" cy="833206"/>
          </a:xfrm>
          <a:prstGeom prst="rect">
            <a:avLst/>
          </a:prstGeom>
        </p:spPr>
      </p:pic>
      <p:pic>
        <p:nvPicPr>
          <p:cNvPr id="23" name="Picture 32">
            <a:extLst>
              <a:ext uri="{FF2B5EF4-FFF2-40B4-BE49-F238E27FC236}">
                <a16:creationId xmlns:a16="http://schemas.microsoft.com/office/drawing/2014/main" id="{90A2B372-23CA-90CD-456D-DC68450AB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86" y="1306258"/>
            <a:ext cx="760245" cy="7604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56BF8D-503A-FD76-A022-19EF645D2DDA}"/>
              </a:ext>
            </a:extLst>
          </p:cNvPr>
          <p:cNvSpPr txBox="1"/>
          <p:nvPr/>
        </p:nvSpPr>
        <p:spPr>
          <a:xfrm>
            <a:off x="0" y="8854139"/>
            <a:ext cx="5471651" cy="1846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" i="1" dirty="0">
                <a:solidFill>
                  <a:srgbClr val="272727"/>
                </a:solidFill>
                <a:latin typeface="-apple-system"/>
                <a:cs typeface="Segoe UI"/>
              </a:rPr>
              <a:t>Images used are from </a:t>
            </a:r>
            <a:r>
              <a:rPr lang="en-US" sz="600" i="1" dirty="0" err="1">
                <a:solidFill>
                  <a:srgbClr val="272727"/>
                </a:solidFill>
                <a:latin typeface="-apple-system"/>
                <a:cs typeface="Segoe UI"/>
              </a:rPr>
              <a:t>ParticiPics</a:t>
            </a:r>
            <a:r>
              <a:rPr lang="en-US" sz="600" i="1" dirty="0">
                <a:solidFill>
                  <a:srgbClr val="272727"/>
                </a:solidFill>
                <a:latin typeface="-apple-system"/>
                <a:cs typeface="Segoe UI"/>
              </a:rPr>
              <a:t> – a free, searchable database of pictographic images developed by the Aphasia Institute, </a:t>
            </a:r>
            <a:r>
              <a:rPr lang="en-US" sz="600" dirty="0">
                <a:latin typeface="-apple-system"/>
                <a:cs typeface="Segoe UI"/>
              </a:rPr>
              <a:t>​</a:t>
            </a:r>
            <a:r>
              <a:rPr lang="en-US" sz="600" i="1" u="sng" dirty="0">
                <a:solidFill>
                  <a:srgbClr val="0563C1"/>
                </a:solidFill>
                <a:latin typeface="-apple-system"/>
                <a:cs typeface="Segoe UI"/>
                <a:hlinkClick r:id="rId4"/>
              </a:rPr>
              <a:t>https://www.aphasia.ca/participics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DC11D4-77A9-A389-03D4-4D5AD48ECEC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395" r="6549"/>
          <a:stretch/>
        </p:blipFill>
        <p:spPr>
          <a:xfrm>
            <a:off x="111151" y="3448000"/>
            <a:ext cx="1109852" cy="1364226"/>
          </a:xfrm>
          <a:prstGeom prst="rect">
            <a:avLst/>
          </a:prstGeom>
        </p:spPr>
      </p:pic>
      <p:pic>
        <p:nvPicPr>
          <p:cNvPr id="9" name="Picture 8" descr="A person standing next to a toilet&#10;&#10;Description automatically generated">
            <a:extLst>
              <a:ext uri="{FF2B5EF4-FFF2-40B4-BE49-F238E27FC236}">
                <a16:creationId xmlns:a16="http://schemas.microsoft.com/office/drawing/2014/main" id="{C3BF746E-5B06-6B2C-20CD-93494A824EB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2969" r="10616"/>
          <a:stretch/>
        </p:blipFill>
        <p:spPr>
          <a:xfrm>
            <a:off x="176370" y="6564826"/>
            <a:ext cx="1156810" cy="136672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2977CBF-BB73-4463-DD6B-FDC8A2C529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86814" y="1659066"/>
            <a:ext cx="287495" cy="335411"/>
          </a:xfrm>
          <a:prstGeom prst="rect">
            <a:avLst/>
          </a:prstGeom>
        </p:spPr>
      </p:pic>
      <p:sp>
        <p:nvSpPr>
          <p:cNvPr id="26" name="TextBox 5">
            <a:extLst>
              <a:ext uri="{FF2B5EF4-FFF2-40B4-BE49-F238E27FC236}">
                <a16:creationId xmlns:a16="http://schemas.microsoft.com/office/drawing/2014/main" id="{09B52F44-2A9D-0B86-D1D8-593313B811BE}"/>
              </a:ext>
            </a:extLst>
          </p:cNvPr>
          <p:cNvSpPr txBox="1"/>
          <p:nvPr/>
        </p:nvSpPr>
        <p:spPr>
          <a:xfrm>
            <a:off x="695359" y="118241"/>
            <a:ext cx="5670044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sz="2800" b="1">
              <a:latin typeface="Century Gothic"/>
            </a:endParaRPr>
          </a:p>
        </p:txBody>
      </p:sp>
      <p:sp>
        <p:nvSpPr>
          <p:cNvPr id="29" name="TextBox 23">
            <a:extLst>
              <a:ext uri="{FF2B5EF4-FFF2-40B4-BE49-F238E27FC236}">
                <a16:creationId xmlns:a16="http://schemas.microsoft.com/office/drawing/2014/main" id="{A7A815ED-B20F-B654-6ECB-AA7AAD87F8A1}"/>
              </a:ext>
            </a:extLst>
          </p:cNvPr>
          <p:cNvSpPr txBox="1"/>
          <p:nvPr/>
        </p:nvSpPr>
        <p:spPr>
          <a:xfrm>
            <a:off x="774713" y="30493"/>
            <a:ext cx="5993132" cy="707886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000" dirty="0">
                <a:latin typeface="Century Gothic"/>
              </a:rPr>
              <a:t>Our </a:t>
            </a:r>
            <a:r>
              <a:rPr lang="en-CA" sz="2000" b="1" u="sng" dirty="0">
                <a:latin typeface="Century Gothic"/>
              </a:rPr>
              <a:t>GOALS </a:t>
            </a:r>
            <a:r>
              <a:rPr lang="en-CA" sz="2000" dirty="0">
                <a:latin typeface="Century Gothic"/>
              </a:rPr>
              <a:t>for </a:t>
            </a:r>
            <a:r>
              <a:rPr lang="en-CA" sz="2000" b="1" dirty="0">
                <a:latin typeface="Century Gothic"/>
              </a:rPr>
              <a:t>discharge </a:t>
            </a:r>
            <a:r>
              <a:rPr lang="en-CA" sz="2000" dirty="0">
                <a:latin typeface="Century Gothic"/>
              </a:rPr>
              <a:t>from hospital. </a:t>
            </a:r>
          </a:p>
          <a:p>
            <a:r>
              <a:rPr lang="en-CA" sz="2000" b="1" u="sng" dirty="0">
                <a:latin typeface="Century Gothic"/>
              </a:rPr>
              <a:t>Goals may change</a:t>
            </a:r>
            <a:endParaRPr lang="en-CA" sz="2000" dirty="0">
              <a:latin typeface="Century Gothic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7A9B7F3-8737-4CAE-95F6-7411D50F5D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3932" y="124287"/>
            <a:ext cx="523875" cy="523875"/>
          </a:xfrm>
          <a:prstGeom prst="rect">
            <a:avLst/>
          </a:prstGeom>
        </p:spPr>
      </p:pic>
      <p:pic>
        <p:nvPicPr>
          <p:cNvPr id="33" name="Picture 32" descr="Icon&#10;&#10;Description automatically generated">
            <a:extLst>
              <a:ext uri="{FF2B5EF4-FFF2-40B4-BE49-F238E27FC236}">
                <a16:creationId xmlns:a16="http://schemas.microsoft.com/office/drawing/2014/main" id="{D6084F28-243E-464A-6D0C-DB1E93CA045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61843" y="-7310"/>
            <a:ext cx="485058" cy="530021"/>
          </a:xfrm>
          <a:prstGeom prst="rect">
            <a:avLst/>
          </a:prstGeom>
        </p:spPr>
      </p:pic>
      <p:pic>
        <p:nvPicPr>
          <p:cNvPr id="35" name="Picture 34" descr="A person in a wheelchair&#10;&#10;Description automatically generated">
            <a:extLst>
              <a:ext uri="{FF2B5EF4-FFF2-40B4-BE49-F238E27FC236}">
                <a16:creationId xmlns:a16="http://schemas.microsoft.com/office/drawing/2014/main" id="{67410BE0-5925-23AA-9E62-560789CD85DA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530" t="21081" r="2941" b="13147"/>
          <a:stretch/>
        </p:blipFill>
        <p:spPr>
          <a:xfrm>
            <a:off x="3761724" y="382141"/>
            <a:ext cx="2491356" cy="53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712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">
            <a:extLst>
              <a:ext uri="{FF2B5EF4-FFF2-40B4-BE49-F238E27FC236}">
                <a16:creationId xmlns:a16="http://schemas.microsoft.com/office/drawing/2014/main" id="{3A239E67-FBCD-C253-8F54-5F72887470DD}"/>
              </a:ext>
            </a:extLst>
          </p:cNvPr>
          <p:cNvSpPr txBox="1"/>
          <p:nvPr/>
        </p:nvSpPr>
        <p:spPr>
          <a:xfrm>
            <a:off x="1368985" y="1121708"/>
            <a:ext cx="5491834" cy="780072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dirty="0">
                <a:latin typeface="Verdana"/>
                <a:ea typeface="+mn-lt"/>
                <a:cs typeface="Segoe UI"/>
              </a:rPr>
              <a:t>SAFETY AT HOME ALONE: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Likely safe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Likely unsafe:__________________________</a:t>
            </a:r>
            <a:endParaRPr lang="en-US" sz="1600">
              <a:latin typeface="Century Gothic"/>
              <a:ea typeface="+mn-lt"/>
              <a:cs typeface="Calibri" panose="020F0502020204030204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Too early to predict</a:t>
            </a:r>
            <a:endParaRPr lang="en-US" sz="1600">
              <a:latin typeface="Century Gothic"/>
              <a:ea typeface="+mn-lt"/>
              <a:cs typeface="Calibri" panose="020F0502020204030204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1600" b="1" dirty="0">
              <a:latin typeface="Century Gothic"/>
              <a:ea typeface="+mn-lt"/>
              <a:cs typeface="Segoe UI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Verdana"/>
                <a:ea typeface="+mn-lt"/>
                <a:cs typeface="+mn-lt"/>
              </a:rPr>
              <a:t>MANAGING MEDICATIONS</a:t>
            </a:r>
            <a:endParaRPr lang="en-US" sz="2400" b="1">
              <a:solidFill>
                <a:srgbClr val="000000"/>
              </a:solidFill>
              <a:latin typeface="Verdana"/>
              <a:ea typeface="+mn-lt"/>
              <a:cs typeface="Calibri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Likely to need assistance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Likely to manage independently</a:t>
            </a:r>
            <a:endParaRPr lang="en-US" sz="1600">
              <a:latin typeface="Century Gothic"/>
              <a:ea typeface="+mn-lt"/>
              <a:cs typeface="Calibri" panose="020F0502020204030204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Too early to predict</a:t>
            </a:r>
            <a:endParaRPr lang="en-US" sz="1600">
              <a:latin typeface="Century Gothic"/>
              <a:ea typeface="+mn-lt"/>
              <a:cs typeface="Calibri" panose="020F0502020204030204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1600" b="1" dirty="0">
              <a:latin typeface="Century Gothic"/>
              <a:ea typeface="+mn-lt"/>
              <a:cs typeface="Segoe UI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Verdana"/>
                <a:ea typeface="+mn-lt"/>
                <a:cs typeface="+mn-lt"/>
              </a:rPr>
              <a:t>COOKING</a:t>
            </a:r>
            <a:endParaRPr lang="en-US" sz="2400">
              <a:solidFill>
                <a:srgbClr val="808080"/>
              </a:solidFill>
              <a:latin typeface="Verdana"/>
              <a:ea typeface="+mn-lt"/>
              <a:cs typeface="Segoe UI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Likely to need assistance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Likely to manage independently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Too early to predict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1600" dirty="0">
              <a:solidFill>
                <a:srgbClr val="808080"/>
              </a:solidFill>
              <a:latin typeface="Century Gothic"/>
              <a:cs typeface="Segoe UI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Verdana"/>
                <a:ea typeface="Verdana"/>
                <a:cs typeface="Segoe UI"/>
              </a:rPr>
              <a:t>FINANCES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Likely to need assistance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Likely to manage independently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Too early to predict</a:t>
            </a:r>
          </a:p>
        </p:txBody>
      </p:sp>
      <p:pic>
        <p:nvPicPr>
          <p:cNvPr id="25" name="Picture 23">
            <a:extLst>
              <a:ext uri="{FF2B5EF4-FFF2-40B4-BE49-F238E27FC236}">
                <a16:creationId xmlns:a16="http://schemas.microsoft.com/office/drawing/2014/main" id="{FC283EA7-AC92-7942-DE48-912D9B01B4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38" y="3020825"/>
            <a:ext cx="1096615" cy="1069401"/>
          </a:xfrm>
          <a:prstGeom prst="rect">
            <a:avLst/>
          </a:prstGeom>
        </p:spPr>
      </p:pic>
      <p:pic>
        <p:nvPicPr>
          <p:cNvPr id="30" name="Picture 19">
            <a:extLst>
              <a:ext uri="{FF2B5EF4-FFF2-40B4-BE49-F238E27FC236}">
                <a16:creationId xmlns:a16="http://schemas.microsoft.com/office/drawing/2014/main" id="{D0E375B5-3883-CE04-3886-8E3EBE84D3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06" y="5691293"/>
            <a:ext cx="944941" cy="804333"/>
          </a:xfrm>
          <a:prstGeom prst="rect">
            <a:avLst/>
          </a:prstGeom>
        </p:spPr>
      </p:pic>
      <p:pic>
        <p:nvPicPr>
          <p:cNvPr id="32" name="Picture 23">
            <a:extLst>
              <a:ext uri="{FF2B5EF4-FFF2-40B4-BE49-F238E27FC236}">
                <a16:creationId xmlns:a16="http://schemas.microsoft.com/office/drawing/2014/main" id="{09C6A4C2-1FA7-6D4B-5DEC-DE21E928C9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085" y="5018495"/>
            <a:ext cx="940405" cy="9162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CEFB34B-6BCC-3B72-74DB-BD37CE825F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338" y="8309311"/>
            <a:ext cx="685800" cy="6531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AAEEED2-7F0F-73AB-0128-F45BFEB677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7937" y="8457672"/>
            <a:ext cx="457200" cy="457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BFF9773-FE5C-9603-88D2-AC1FF514B3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284" y="3942129"/>
            <a:ext cx="571500" cy="555171"/>
          </a:xfrm>
          <a:prstGeom prst="rect">
            <a:avLst/>
          </a:prstGeom>
        </p:spPr>
      </p:pic>
      <p:pic>
        <p:nvPicPr>
          <p:cNvPr id="8" name="Picture 7" descr="A book and a pencil&#10;&#10;Description automatically generated">
            <a:extLst>
              <a:ext uri="{FF2B5EF4-FFF2-40B4-BE49-F238E27FC236}">
                <a16:creationId xmlns:a16="http://schemas.microsoft.com/office/drawing/2014/main" id="{5875683B-A814-A764-25DA-D4C0FF5CCF98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-484" r="1527" b="4210"/>
          <a:stretch/>
        </p:blipFill>
        <p:spPr>
          <a:xfrm>
            <a:off x="130630" y="7087521"/>
            <a:ext cx="1189453" cy="123202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41FCED4-3434-10DB-A341-5C909ACA61F4}"/>
              </a:ext>
            </a:extLst>
          </p:cNvPr>
          <p:cNvSpPr txBox="1"/>
          <p:nvPr/>
        </p:nvSpPr>
        <p:spPr>
          <a:xfrm>
            <a:off x="4916" y="8964561"/>
            <a:ext cx="5471651" cy="1846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" i="1">
                <a:solidFill>
                  <a:srgbClr val="272727"/>
                </a:solidFill>
                <a:latin typeface="-apple-system"/>
                <a:cs typeface="Segoe UI"/>
              </a:rPr>
              <a:t>Images used are from </a:t>
            </a:r>
            <a:r>
              <a:rPr lang="en-US" sz="600" i="1" err="1">
                <a:solidFill>
                  <a:srgbClr val="272727"/>
                </a:solidFill>
                <a:latin typeface="-apple-system"/>
                <a:cs typeface="Segoe UI"/>
              </a:rPr>
              <a:t>ParticiPics</a:t>
            </a:r>
            <a:r>
              <a:rPr lang="en-US" sz="600" i="1">
                <a:solidFill>
                  <a:srgbClr val="272727"/>
                </a:solidFill>
                <a:latin typeface="-apple-system"/>
                <a:cs typeface="Segoe UI"/>
              </a:rPr>
              <a:t> – a free, searchable database of pictographic images developed by the Aphasia Institute, </a:t>
            </a:r>
            <a:r>
              <a:rPr lang="en-US" sz="600">
                <a:latin typeface="-apple-system"/>
                <a:cs typeface="Segoe UI"/>
              </a:rPr>
              <a:t>​</a:t>
            </a:r>
            <a:r>
              <a:rPr lang="en-US" sz="600" i="1" u="sng">
                <a:solidFill>
                  <a:srgbClr val="0563C1"/>
                </a:solidFill>
                <a:latin typeface="-apple-system"/>
                <a:cs typeface="Segoe UI"/>
                <a:hlinkClick r:id="rId9"/>
              </a:rPr>
              <a:t>https://www.aphasia.ca/participics</a:t>
            </a:r>
            <a:endParaRPr lang="en-US"/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6CF9D3DA-BCBF-DA50-3257-1331B32438E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290677" y="1174857"/>
            <a:ext cx="958645" cy="917699"/>
          </a:xfrm>
          <a:prstGeom prst="rect">
            <a:avLst/>
          </a:prstGeom>
        </p:spPr>
      </p:pic>
      <p:sp>
        <p:nvSpPr>
          <p:cNvPr id="24" name="TextBox 5">
            <a:extLst>
              <a:ext uri="{FF2B5EF4-FFF2-40B4-BE49-F238E27FC236}">
                <a16:creationId xmlns:a16="http://schemas.microsoft.com/office/drawing/2014/main" id="{319096EB-A9C8-5F6C-2DDD-167A2DAF8852}"/>
              </a:ext>
            </a:extLst>
          </p:cNvPr>
          <p:cNvSpPr txBox="1"/>
          <p:nvPr/>
        </p:nvSpPr>
        <p:spPr>
          <a:xfrm>
            <a:off x="695359" y="118241"/>
            <a:ext cx="5670044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sz="2800" b="1">
              <a:latin typeface="Century Gothic"/>
            </a:endParaRPr>
          </a:p>
        </p:txBody>
      </p:sp>
      <p:sp>
        <p:nvSpPr>
          <p:cNvPr id="27" name="TextBox 23">
            <a:extLst>
              <a:ext uri="{FF2B5EF4-FFF2-40B4-BE49-F238E27FC236}">
                <a16:creationId xmlns:a16="http://schemas.microsoft.com/office/drawing/2014/main" id="{E1288B62-8C28-2DB9-3DAA-A0F5F4DB4D9E}"/>
              </a:ext>
            </a:extLst>
          </p:cNvPr>
          <p:cNvSpPr txBox="1"/>
          <p:nvPr/>
        </p:nvSpPr>
        <p:spPr>
          <a:xfrm>
            <a:off x="774713" y="30493"/>
            <a:ext cx="5993132" cy="707886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000" dirty="0">
                <a:latin typeface="Century Gothic"/>
              </a:rPr>
              <a:t>Our </a:t>
            </a:r>
            <a:r>
              <a:rPr lang="en-CA" sz="2000" b="1" u="sng" dirty="0">
                <a:latin typeface="Century Gothic"/>
              </a:rPr>
              <a:t>GOALS </a:t>
            </a:r>
            <a:r>
              <a:rPr lang="en-CA" sz="2000" dirty="0">
                <a:latin typeface="Century Gothic"/>
              </a:rPr>
              <a:t>for </a:t>
            </a:r>
            <a:r>
              <a:rPr lang="en-CA" sz="2000" b="1" dirty="0">
                <a:latin typeface="Century Gothic"/>
              </a:rPr>
              <a:t>discharge </a:t>
            </a:r>
            <a:r>
              <a:rPr lang="en-CA" sz="2000" dirty="0">
                <a:latin typeface="Century Gothic"/>
              </a:rPr>
              <a:t>from hospital. </a:t>
            </a:r>
          </a:p>
          <a:p>
            <a:r>
              <a:rPr lang="en-CA" sz="2000" b="1" u="sng" dirty="0">
                <a:latin typeface="Century Gothic"/>
              </a:rPr>
              <a:t>Goals may change</a:t>
            </a:r>
            <a:endParaRPr lang="en-CA" sz="2000" dirty="0">
              <a:latin typeface="Century Gothic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CE603D88-92C9-23F9-76EE-AD35C4BFC15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3932" y="124287"/>
            <a:ext cx="523875" cy="523875"/>
          </a:xfrm>
          <a:prstGeom prst="rect">
            <a:avLst/>
          </a:prstGeom>
        </p:spPr>
      </p:pic>
      <p:pic>
        <p:nvPicPr>
          <p:cNvPr id="34" name="Picture 33" descr="Icon&#10;&#10;Description automatically generated">
            <a:extLst>
              <a:ext uri="{FF2B5EF4-FFF2-40B4-BE49-F238E27FC236}">
                <a16:creationId xmlns:a16="http://schemas.microsoft.com/office/drawing/2014/main" id="{6D06DF31-DAA7-3B8E-3175-8C955E374BF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61843" y="-7310"/>
            <a:ext cx="485058" cy="530021"/>
          </a:xfrm>
          <a:prstGeom prst="rect">
            <a:avLst/>
          </a:prstGeom>
        </p:spPr>
      </p:pic>
      <p:pic>
        <p:nvPicPr>
          <p:cNvPr id="36" name="Picture 35" descr="A person in a wheelchair&#10;&#10;Description automatically generated">
            <a:extLst>
              <a:ext uri="{FF2B5EF4-FFF2-40B4-BE49-F238E27FC236}">
                <a16:creationId xmlns:a16="http://schemas.microsoft.com/office/drawing/2014/main" id="{972ACD09-E6B0-41A3-C71E-A50536FBDD98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530" t="21081" r="2941" b="13147"/>
          <a:stretch/>
        </p:blipFill>
        <p:spPr>
          <a:xfrm>
            <a:off x="3761724" y="382141"/>
            <a:ext cx="2491356" cy="53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254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">
            <a:extLst>
              <a:ext uri="{FF2B5EF4-FFF2-40B4-BE49-F238E27FC236}">
                <a16:creationId xmlns:a16="http://schemas.microsoft.com/office/drawing/2014/main" id="{3A239E67-FBCD-C253-8F54-5F72887470DD}"/>
              </a:ext>
            </a:extLst>
          </p:cNvPr>
          <p:cNvSpPr txBox="1"/>
          <p:nvPr/>
        </p:nvSpPr>
        <p:spPr>
          <a:xfrm>
            <a:off x="1368985" y="770174"/>
            <a:ext cx="5491834" cy="8536376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dirty="0">
                <a:latin typeface="Verdana"/>
                <a:ea typeface="+mn-lt"/>
                <a:cs typeface="Segoe UI"/>
              </a:rPr>
              <a:t>SPEAKING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700" b="1" dirty="0">
                <a:latin typeface="Century Gothic"/>
                <a:ea typeface="+mn-lt"/>
                <a:cs typeface="Segoe UI"/>
              </a:rPr>
              <a:t>Independent 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700" b="1" dirty="0">
                <a:latin typeface="Century Gothic"/>
                <a:cs typeface="Segoe UI"/>
              </a:rPr>
              <a:t>Words               Phrases              Sentences</a:t>
            </a:r>
          </a:p>
          <a:p>
            <a:pPr lvl="1">
              <a:lnSpc>
                <a:spcPct val="150000"/>
              </a:lnSpc>
            </a:pPr>
            <a:r>
              <a:rPr lang="en-US" sz="1700" b="1" dirty="0">
                <a:latin typeface="Century Gothic"/>
                <a:ea typeface="+mn-lt"/>
                <a:cs typeface="Segoe UI"/>
              </a:rPr>
              <a:t>Strategies:________________________________</a:t>
            </a:r>
            <a:endParaRPr lang="en-US" dirty="0"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Verdana"/>
                <a:ea typeface="+mn-lt"/>
                <a:cs typeface="Calibri"/>
              </a:rPr>
              <a:t>LISTENING</a:t>
            </a:r>
          </a:p>
          <a:p>
            <a:pPr marL="742950" lvl="1" indent="-285750">
              <a:lnSpc>
                <a:spcPct val="150000"/>
              </a:lnSpc>
              <a:buFont typeface="Wingdings,Sans-Serif" panose="05000000000000000000" pitchFamily="2" charset="2"/>
              <a:buChar char="q"/>
            </a:pPr>
            <a:r>
              <a:rPr lang="en-US" sz="1700" b="1" dirty="0">
                <a:latin typeface="Century Gothic"/>
                <a:ea typeface="+mn-lt"/>
                <a:cs typeface="Segoe UI"/>
              </a:rPr>
              <a:t>Independent </a:t>
            </a:r>
            <a:endParaRPr lang="en-US" sz="1700">
              <a:latin typeface="Century Gothic"/>
              <a:ea typeface="Calibri"/>
              <a:cs typeface="Segoe UI"/>
            </a:endParaRPr>
          </a:p>
          <a:p>
            <a:pPr marL="742950" lvl="1" indent="-285750">
              <a:lnSpc>
                <a:spcPct val="150000"/>
              </a:lnSpc>
              <a:buFont typeface="Wingdings,Sans-Serif" panose="05000000000000000000" pitchFamily="2" charset="2"/>
              <a:buChar char="q"/>
            </a:pPr>
            <a:r>
              <a:rPr lang="en-US" sz="1700" b="1" dirty="0">
                <a:latin typeface="Century Gothic"/>
                <a:ea typeface="+mn-lt"/>
                <a:cs typeface="Segoe UI"/>
              </a:rPr>
              <a:t>Words               Phrases              Sentences</a:t>
            </a:r>
            <a:endParaRPr lang="en-US" sz="1700" b="1">
              <a:ea typeface="+mn-lt"/>
              <a:cs typeface="+mn-lt"/>
            </a:endParaRPr>
          </a:p>
          <a:p>
            <a:pPr lvl="1">
              <a:lnSpc>
                <a:spcPct val="150000"/>
              </a:lnSpc>
            </a:pPr>
            <a:r>
              <a:rPr lang="en-US" sz="1700" b="1" dirty="0">
                <a:latin typeface="Century Gothic"/>
                <a:ea typeface="+mn-lt"/>
                <a:cs typeface="Segoe UI"/>
              </a:rPr>
              <a:t>Strategies:________________________________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Verdana"/>
                <a:ea typeface="+mn-lt"/>
                <a:cs typeface="+mn-lt"/>
              </a:rPr>
              <a:t>READING</a:t>
            </a:r>
            <a:endParaRPr lang="en-US" sz="2400" b="1" dirty="0">
              <a:solidFill>
                <a:srgbClr val="000000"/>
              </a:solidFill>
              <a:latin typeface="Verdana"/>
              <a:ea typeface="+mn-lt"/>
              <a:cs typeface="Calibri"/>
            </a:endParaRPr>
          </a:p>
          <a:p>
            <a:pPr marL="742950" lvl="1" indent="-285750">
              <a:lnSpc>
                <a:spcPct val="150000"/>
              </a:lnSpc>
              <a:buFont typeface="Wingdings,Sans-Serif" panose="05000000000000000000" pitchFamily="2" charset="2"/>
              <a:buChar char="q"/>
            </a:pPr>
            <a:r>
              <a:rPr lang="en-US" sz="1700" b="1" dirty="0">
                <a:latin typeface="Century Gothic"/>
                <a:ea typeface="+mn-lt"/>
                <a:cs typeface="Segoe UI"/>
              </a:rPr>
              <a:t>Independent </a:t>
            </a:r>
            <a:endParaRPr lang="en-US" sz="1700" dirty="0">
              <a:latin typeface="Century Gothic"/>
              <a:ea typeface="+mn-lt"/>
              <a:cs typeface="Segoe UI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700" b="1" dirty="0">
                <a:latin typeface="Century Gothic"/>
                <a:ea typeface="+mn-lt"/>
                <a:cs typeface="Segoe UI"/>
              </a:rPr>
              <a:t>Words               Phrases              Sentences</a:t>
            </a:r>
          </a:p>
          <a:p>
            <a:pPr lvl="1">
              <a:lnSpc>
                <a:spcPct val="150000"/>
              </a:lnSpc>
            </a:pPr>
            <a:r>
              <a:rPr lang="en-US" sz="1700" b="1" dirty="0">
                <a:latin typeface="Century Gothic"/>
                <a:ea typeface="+mn-lt"/>
                <a:cs typeface="Segoe UI"/>
              </a:rPr>
              <a:t>Strategies:________________________________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Verdana"/>
                <a:ea typeface="Verdana"/>
                <a:cs typeface="Segoe UI"/>
              </a:rPr>
              <a:t>WRITING</a:t>
            </a:r>
            <a:endParaRPr lang="en-US" sz="2400" dirty="0">
              <a:latin typeface="Verdana"/>
              <a:ea typeface="Verdana"/>
              <a:cs typeface="Segoe UI"/>
            </a:endParaRPr>
          </a:p>
          <a:p>
            <a:pPr marL="742950" lvl="1" indent="-285750">
              <a:lnSpc>
                <a:spcPct val="150000"/>
              </a:lnSpc>
              <a:buFont typeface="Wingdings,Sans-Serif"/>
              <a:buChar char="q"/>
            </a:pPr>
            <a:r>
              <a:rPr lang="en-US" sz="1700" b="1" dirty="0">
                <a:latin typeface="Century Gothic"/>
                <a:ea typeface="Calibri"/>
                <a:cs typeface="Segoe UI"/>
              </a:rPr>
              <a:t>Independent </a:t>
            </a:r>
            <a:endParaRPr lang="en-US" sz="1700" dirty="0">
              <a:latin typeface="Century Gothic"/>
              <a:ea typeface="Calibri"/>
              <a:cs typeface="Segoe UI"/>
            </a:endParaRPr>
          </a:p>
          <a:p>
            <a:pPr marL="742950" lvl="1" indent="-285750">
              <a:lnSpc>
                <a:spcPct val="150000"/>
              </a:lnSpc>
              <a:buFont typeface="Wingdings,Sans-Serif"/>
              <a:buChar char="q"/>
            </a:pPr>
            <a:r>
              <a:rPr lang="en-US" sz="1700" b="1" dirty="0">
                <a:latin typeface="Century Gothic"/>
                <a:ea typeface="Calibri"/>
                <a:cs typeface="Segoe UI"/>
              </a:rPr>
              <a:t>Words               Phrases              Sentences</a:t>
            </a:r>
            <a:endParaRPr lang="en-US" sz="1700" dirty="0">
              <a:latin typeface="Century Gothic"/>
              <a:ea typeface="Calibri"/>
              <a:cs typeface="Segoe UI"/>
            </a:endParaRPr>
          </a:p>
          <a:p>
            <a:pPr lvl="1">
              <a:lnSpc>
                <a:spcPct val="150000"/>
              </a:lnSpc>
            </a:pPr>
            <a:r>
              <a:rPr lang="en-US" sz="1700" b="1" dirty="0">
                <a:latin typeface="Century Gothic"/>
                <a:ea typeface="Calibri"/>
                <a:cs typeface="Segoe UI"/>
              </a:rPr>
              <a:t>Strategies:________________________________</a:t>
            </a:r>
            <a:endParaRPr lang="en-US" sz="1700" dirty="0">
              <a:latin typeface="Century Gothic"/>
              <a:ea typeface="Calibri"/>
              <a:cs typeface="Segoe UI"/>
            </a:endParaRPr>
          </a:p>
          <a:p>
            <a:pPr lvl="1">
              <a:lnSpc>
                <a:spcPct val="150000"/>
              </a:lnSpc>
            </a:pPr>
            <a:r>
              <a:rPr lang="en-US" sz="1000" b="1" dirty="0">
                <a:latin typeface="Century Gothic"/>
                <a:ea typeface="Calibri"/>
                <a:cs typeface="Segoe UI"/>
              </a:rPr>
              <a:t>      </a:t>
            </a:r>
          </a:p>
          <a:p>
            <a:pPr lvl="1">
              <a:lnSpc>
                <a:spcPct val="150000"/>
              </a:lnSpc>
            </a:pPr>
            <a:r>
              <a:rPr lang="en-US" sz="1000" b="1" dirty="0">
                <a:latin typeface="Century Gothic"/>
                <a:ea typeface="Calibri"/>
                <a:cs typeface="Segoe UI"/>
              </a:rPr>
              <a:t>        </a:t>
            </a:r>
          </a:p>
          <a:p>
            <a:pPr marL="742950" lvl="1" indent="-285750">
              <a:lnSpc>
                <a:spcPct val="150000"/>
              </a:lnSpc>
              <a:buFont typeface="Wingdings"/>
              <a:buChar char="q"/>
            </a:pPr>
            <a:r>
              <a:rPr lang="en-US" sz="1700" b="1" dirty="0">
                <a:latin typeface="Century Gothic"/>
                <a:ea typeface="Calibri"/>
                <a:cs typeface="Segoe UI"/>
              </a:rPr>
              <a:t>Independent</a:t>
            </a:r>
            <a:r>
              <a:rPr lang="en-US" sz="1700" b="1" dirty="0">
                <a:latin typeface="Century Gothic"/>
                <a:ea typeface="+mn-lt"/>
                <a:cs typeface="Segoe UI"/>
              </a:rPr>
              <a:t>            Assistance</a:t>
            </a:r>
            <a:endParaRPr lang="en-US" sz="1700" dirty="0">
              <a:latin typeface="Century Gothic"/>
              <a:ea typeface="+mn-lt"/>
              <a:cs typeface="Segoe UI"/>
            </a:endParaRPr>
          </a:p>
          <a:p>
            <a:pPr lvl="1">
              <a:lnSpc>
                <a:spcPct val="150000"/>
              </a:lnSpc>
            </a:pPr>
            <a:r>
              <a:rPr lang="en-US" sz="1700" b="1" dirty="0">
                <a:latin typeface="Century Gothic"/>
                <a:ea typeface="+mn-lt"/>
                <a:cs typeface="Segoe UI"/>
              </a:rPr>
              <a:t>Strategies:________________________________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FF9773-FE5C-9603-88D2-AC1FF514B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727" y="4297014"/>
            <a:ext cx="571500" cy="55517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41FCED4-3434-10DB-A341-5C909ACA61F4}"/>
              </a:ext>
            </a:extLst>
          </p:cNvPr>
          <p:cNvSpPr txBox="1"/>
          <p:nvPr/>
        </p:nvSpPr>
        <p:spPr>
          <a:xfrm>
            <a:off x="4916" y="8964561"/>
            <a:ext cx="5471651" cy="1846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" i="1">
                <a:solidFill>
                  <a:srgbClr val="272727"/>
                </a:solidFill>
                <a:latin typeface="-apple-system"/>
                <a:cs typeface="Segoe UI"/>
              </a:rPr>
              <a:t>Images used are from </a:t>
            </a:r>
            <a:r>
              <a:rPr lang="en-US" sz="600" i="1" err="1">
                <a:solidFill>
                  <a:srgbClr val="272727"/>
                </a:solidFill>
                <a:latin typeface="-apple-system"/>
                <a:cs typeface="Segoe UI"/>
              </a:rPr>
              <a:t>ParticiPics</a:t>
            </a:r>
            <a:r>
              <a:rPr lang="en-US" sz="600" i="1">
                <a:solidFill>
                  <a:srgbClr val="272727"/>
                </a:solidFill>
                <a:latin typeface="-apple-system"/>
                <a:cs typeface="Segoe UI"/>
              </a:rPr>
              <a:t> – a free, searchable database of pictographic images developed by the Aphasia Institute, </a:t>
            </a:r>
            <a:r>
              <a:rPr lang="en-US" sz="600">
                <a:latin typeface="-apple-system"/>
                <a:cs typeface="Segoe UI"/>
              </a:rPr>
              <a:t>​</a:t>
            </a:r>
            <a:r>
              <a:rPr lang="en-US" sz="600" i="1" u="sng">
                <a:solidFill>
                  <a:srgbClr val="0563C1"/>
                </a:solidFill>
                <a:latin typeface="-apple-system"/>
                <a:cs typeface="Segoe UI"/>
                <a:hlinkClick r:id="rId3"/>
              </a:rPr>
              <a:t>https://www.aphasia.ca/participics</a:t>
            </a:r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AC98187-B2F4-847F-E13C-AB51DA761C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369" y="5920967"/>
            <a:ext cx="676275" cy="6762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7142B18-5804-1578-E29F-6CC82D6D74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6705" y="5977242"/>
            <a:ext cx="581025" cy="619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F2E3224-38B3-CC56-9FD1-A4380FCBEF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6114" y="902016"/>
            <a:ext cx="600075" cy="5810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4CDA1AE-801C-B31E-767D-9E3204634C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8777" y="2638823"/>
            <a:ext cx="638175" cy="6381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9D47FDB-18A9-83AF-C17F-38D0B24EF8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4644" y="949749"/>
            <a:ext cx="352425" cy="381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593AE85-07D3-54C6-4EF4-33B4087AB65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6774" y="1388440"/>
            <a:ext cx="576696" cy="55418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0F02EC8-4911-60E4-AB4A-EFEC7AD8212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2927" y="8096757"/>
            <a:ext cx="742950" cy="733425"/>
          </a:xfrm>
          <a:prstGeom prst="rect">
            <a:avLst/>
          </a:prstGeom>
        </p:spPr>
      </p:pic>
      <p:sp>
        <p:nvSpPr>
          <p:cNvPr id="29" name="TextBox 5">
            <a:extLst>
              <a:ext uri="{FF2B5EF4-FFF2-40B4-BE49-F238E27FC236}">
                <a16:creationId xmlns:a16="http://schemas.microsoft.com/office/drawing/2014/main" id="{063B2A34-6FD7-1F97-82D3-AE21922D6675}"/>
              </a:ext>
            </a:extLst>
          </p:cNvPr>
          <p:cNvSpPr txBox="1"/>
          <p:nvPr/>
        </p:nvSpPr>
        <p:spPr>
          <a:xfrm>
            <a:off x="695359" y="118241"/>
            <a:ext cx="5670044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sz="2800" b="1">
              <a:latin typeface="Century Gothic"/>
            </a:endParaRPr>
          </a:p>
        </p:txBody>
      </p:sp>
      <p:sp>
        <p:nvSpPr>
          <p:cNvPr id="31" name="TextBox 23">
            <a:extLst>
              <a:ext uri="{FF2B5EF4-FFF2-40B4-BE49-F238E27FC236}">
                <a16:creationId xmlns:a16="http://schemas.microsoft.com/office/drawing/2014/main" id="{87E86519-3DE5-B668-79B7-B2528C5CEA53}"/>
              </a:ext>
            </a:extLst>
          </p:cNvPr>
          <p:cNvSpPr txBox="1"/>
          <p:nvPr/>
        </p:nvSpPr>
        <p:spPr>
          <a:xfrm>
            <a:off x="774713" y="30493"/>
            <a:ext cx="5993132" cy="707886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000" dirty="0">
                <a:latin typeface="Century Gothic"/>
              </a:rPr>
              <a:t>Our </a:t>
            </a:r>
            <a:r>
              <a:rPr lang="en-CA" sz="2000" b="1" u="sng" dirty="0">
                <a:latin typeface="Century Gothic"/>
              </a:rPr>
              <a:t>GOALS </a:t>
            </a:r>
            <a:r>
              <a:rPr lang="en-CA" sz="2000" dirty="0">
                <a:latin typeface="Century Gothic"/>
              </a:rPr>
              <a:t>for </a:t>
            </a:r>
            <a:r>
              <a:rPr lang="en-CA" sz="2000" b="1" dirty="0">
                <a:latin typeface="Century Gothic"/>
              </a:rPr>
              <a:t>discharge </a:t>
            </a:r>
            <a:r>
              <a:rPr lang="en-CA" sz="2000" dirty="0">
                <a:latin typeface="Century Gothic"/>
              </a:rPr>
              <a:t>from hospital. </a:t>
            </a:r>
          </a:p>
          <a:p>
            <a:r>
              <a:rPr lang="en-CA" sz="2000" b="1" u="sng" dirty="0">
                <a:latin typeface="Century Gothic"/>
              </a:rPr>
              <a:t>Goals may change</a:t>
            </a:r>
            <a:endParaRPr lang="en-CA" sz="2000" dirty="0">
              <a:latin typeface="Century Gothic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8C75C3B4-3EA1-FA94-2F2F-6D00FD0677C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3932" y="124287"/>
            <a:ext cx="523875" cy="523875"/>
          </a:xfrm>
          <a:prstGeom prst="rect">
            <a:avLst/>
          </a:prstGeom>
        </p:spPr>
      </p:pic>
      <p:pic>
        <p:nvPicPr>
          <p:cNvPr id="35" name="Picture 34" descr="Icon&#10;&#10;Description automatically generated">
            <a:extLst>
              <a:ext uri="{FF2B5EF4-FFF2-40B4-BE49-F238E27FC236}">
                <a16:creationId xmlns:a16="http://schemas.microsoft.com/office/drawing/2014/main" id="{C3AC5C81-51A7-94F4-14E4-75F3A0B4462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61843" y="-7310"/>
            <a:ext cx="485058" cy="530021"/>
          </a:xfrm>
          <a:prstGeom prst="rect">
            <a:avLst/>
          </a:prstGeom>
        </p:spPr>
      </p:pic>
      <p:pic>
        <p:nvPicPr>
          <p:cNvPr id="37" name="Picture 36" descr="A person in a wheelchair&#10;&#10;Description automatically generated">
            <a:extLst>
              <a:ext uri="{FF2B5EF4-FFF2-40B4-BE49-F238E27FC236}">
                <a16:creationId xmlns:a16="http://schemas.microsoft.com/office/drawing/2014/main" id="{7D7766CF-4E67-20F3-473B-DB855EC9EE1C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530" t="21081" r="2941" b="13147"/>
          <a:stretch/>
        </p:blipFill>
        <p:spPr>
          <a:xfrm>
            <a:off x="3761724" y="382141"/>
            <a:ext cx="2491356" cy="531073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65E1D7F8-82C4-C374-29AC-CF647A803B1C}"/>
              </a:ext>
            </a:extLst>
          </p:cNvPr>
          <p:cNvSpPr txBox="1"/>
          <p:nvPr/>
        </p:nvSpPr>
        <p:spPr>
          <a:xfrm>
            <a:off x="1025525" y="7700719"/>
            <a:ext cx="582295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latin typeface="Verdana"/>
                <a:cs typeface="Arial"/>
              </a:rPr>
              <a:t>COGNITIVE-LINGUISTIC SKILLS</a:t>
            </a:r>
            <a:endParaRPr lang="en-US" sz="2400" b="1" dirty="0">
              <a:latin typeface="Verdana"/>
              <a:ea typeface="Verdana"/>
              <a:cs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DA7892-717C-C4B9-BD08-F25A3383AAD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34073" y="1770968"/>
            <a:ext cx="287495" cy="3354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5FD39C1-9C75-A79F-8B7D-55DC9D9EF7C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032674" y="1786954"/>
            <a:ext cx="287495" cy="3354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2527298-526E-101A-CD10-834B4484CEA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34073" y="3488524"/>
            <a:ext cx="287495" cy="3354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A737005-516E-6DCA-8315-C28C4F62333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032674" y="3489445"/>
            <a:ext cx="287495" cy="33541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0C21E48-203C-CD01-695B-B6257000B7A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34072" y="5209131"/>
            <a:ext cx="287495" cy="33541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198F7D1-ECAA-4E3B-465E-3772AFAA4B0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032674" y="5204684"/>
            <a:ext cx="287495" cy="33541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526DA5B-9FF4-F377-3950-285C0256CB7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965874" y="8127993"/>
            <a:ext cx="287495" cy="335411"/>
          </a:xfrm>
          <a:prstGeom prst="rect">
            <a:avLst/>
          </a:prstGeom>
        </p:spPr>
      </p:pic>
      <p:pic>
        <p:nvPicPr>
          <p:cNvPr id="4" name="Picture 3" descr="Book Icon 6798283">
            <a:extLst>
              <a:ext uri="{FF2B5EF4-FFF2-40B4-BE49-F238E27FC236}">
                <a16:creationId xmlns:a16="http://schemas.microsoft.com/office/drawing/2014/main" id="{AD1AE01B-B3F0-770A-C062-2B7EB15A42E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-90055" y="4045526"/>
            <a:ext cx="1066800" cy="106680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8BF4A86-166D-F8D0-B474-64CC0C3D3F6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34072" y="6899385"/>
            <a:ext cx="287495" cy="33541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BA43710-7595-D545-7AC7-3BBD127BF03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027344" y="6913238"/>
            <a:ext cx="287495" cy="33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719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&#10;&#10;Description automatically generated">
            <a:extLst>
              <a:ext uri="{FF2B5EF4-FFF2-40B4-BE49-F238E27FC236}">
                <a16:creationId xmlns:a16="http://schemas.microsoft.com/office/drawing/2014/main" id="{0DBEAE16-FC93-26C7-8CBB-8D1B181B7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5412" y="57772"/>
            <a:ext cx="942257" cy="942975"/>
          </a:xfrm>
          <a:prstGeom prst="rect">
            <a:avLst/>
          </a:prstGeom>
        </p:spPr>
      </p:pic>
      <p:sp>
        <p:nvSpPr>
          <p:cNvPr id="3" name="TextBox 6">
            <a:extLst>
              <a:ext uri="{FF2B5EF4-FFF2-40B4-BE49-F238E27FC236}">
                <a16:creationId xmlns:a16="http://schemas.microsoft.com/office/drawing/2014/main" id="{68BFDFE4-ABAA-C3E6-D046-05474692B29A}"/>
              </a:ext>
            </a:extLst>
          </p:cNvPr>
          <p:cNvSpPr txBox="1"/>
          <p:nvPr/>
        </p:nvSpPr>
        <p:spPr>
          <a:xfrm>
            <a:off x="40248" y="59454"/>
            <a:ext cx="7651375" cy="83099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>
                <a:latin typeface="Century Gothic"/>
                <a:cs typeface="Calibri"/>
              </a:rPr>
              <a:t>Swallow Strategies</a:t>
            </a:r>
            <a:endParaRPr lang="en-US" sz="2800" b="1" dirty="0">
              <a:latin typeface="Century Gothic"/>
              <a:cs typeface="Calibri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5152E3B-F60D-8C97-76C7-0023DD979E32}"/>
              </a:ext>
            </a:extLst>
          </p:cNvPr>
          <p:cNvSpPr/>
          <p:nvPr/>
        </p:nvSpPr>
        <p:spPr>
          <a:xfrm>
            <a:off x="280971" y="8260870"/>
            <a:ext cx="753035" cy="69924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10CF8D-404D-1870-8D27-13013FB424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328" y="8152174"/>
            <a:ext cx="931770" cy="903195"/>
          </a:xfrm>
          <a:prstGeom prst="rect">
            <a:avLst/>
          </a:prstGeom>
        </p:spPr>
      </p:pic>
      <p:sp>
        <p:nvSpPr>
          <p:cNvPr id="6" name="TextBox 30">
            <a:extLst>
              <a:ext uri="{FF2B5EF4-FFF2-40B4-BE49-F238E27FC236}">
                <a16:creationId xmlns:a16="http://schemas.microsoft.com/office/drawing/2014/main" id="{93DD3E00-EF61-D3F7-66F8-6CE798CE29C8}"/>
              </a:ext>
            </a:extLst>
          </p:cNvPr>
          <p:cNvSpPr txBox="1"/>
          <p:nvPr/>
        </p:nvSpPr>
        <p:spPr>
          <a:xfrm>
            <a:off x="980497" y="8421478"/>
            <a:ext cx="2743200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>
                <a:latin typeface="Century Gothic"/>
              </a:rPr>
              <a:t> </a:t>
            </a:r>
            <a:r>
              <a:rPr lang="en-CA" b="1">
                <a:latin typeface="Century Gothic"/>
              </a:rPr>
              <a:t>Questions? </a:t>
            </a:r>
            <a:r>
              <a:rPr lang="en-CA">
                <a:latin typeface="Century Gothic"/>
              </a:rPr>
              <a:t>​</a:t>
            </a:r>
            <a:r>
              <a:rPr lang="en-US">
                <a:latin typeface="Century Gothic"/>
              </a:rPr>
              <a:t>​</a:t>
            </a:r>
            <a:endParaRPr lang="en-US"/>
          </a:p>
        </p:txBody>
      </p:sp>
      <p:pic>
        <p:nvPicPr>
          <p:cNvPr id="7" name="Picture 6" descr="A black silhouette of a person sitting on a chair&#10;&#10;Description automatically generated">
            <a:extLst>
              <a:ext uri="{FF2B5EF4-FFF2-40B4-BE49-F238E27FC236}">
                <a16:creationId xmlns:a16="http://schemas.microsoft.com/office/drawing/2014/main" id="{743890CC-7660-84F1-A8E9-38B966AAA5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639" y="1259946"/>
            <a:ext cx="1197863" cy="12400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6B04EB-B80B-2E3A-4AA0-58F56FAE9F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866" y="3549143"/>
            <a:ext cx="1213695" cy="104788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AC05E69-4E66-BA4A-EBEB-AABC3BEF86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3182" y="5861394"/>
            <a:ext cx="1460010" cy="129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862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835422B-D565-722B-CA9F-1F864BDAAB5A}"/>
              </a:ext>
            </a:extLst>
          </p:cNvPr>
          <p:cNvSpPr txBox="1"/>
          <p:nvPr/>
        </p:nvSpPr>
        <p:spPr>
          <a:xfrm>
            <a:off x="695359" y="118241"/>
            <a:ext cx="5670044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sz="2800" b="1">
              <a:latin typeface="Century Gothic"/>
            </a:endParaRPr>
          </a:p>
        </p:txBody>
      </p:sp>
      <p:sp>
        <p:nvSpPr>
          <p:cNvPr id="28" name="TextBox 2">
            <a:extLst>
              <a:ext uri="{FF2B5EF4-FFF2-40B4-BE49-F238E27FC236}">
                <a16:creationId xmlns:a16="http://schemas.microsoft.com/office/drawing/2014/main" id="{3A239E67-FBCD-C253-8F54-5F72887470DD}"/>
              </a:ext>
            </a:extLst>
          </p:cNvPr>
          <p:cNvSpPr txBox="1"/>
          <p:nvPr/>
        </p:nvSpPr>
        <p:spPr>
          <a:xfrm>
            <a:off x="1332154" y="856960"/>
            <a:ext cx="5491834" cy="882100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dirty="0">
                <a:latin typeface="Verdana"/>
                <a:ea typeface="Verdana"/>
                <a:cs typeface="Calibri"/>
              </a:rPr>
              <a:t>TRANSFERTS</a:t>
            </a:r>
            <a:r>
              <a:rPr lang="en-US" sz="2400" dirty="0">
                <a:latin typeface="Verdana"/>
                <a:ea typeface="Verdana"/>
                <a:cs typeface="Calibri"/>
              </a:rPr>
              <a:t> 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err="1">
                <a:latin typeface="Century Gothic"/>
                <a:ea typeface="+mn-lt"/>
                <a:cs typeface="Segoe UI"/>
              </a:rPr>
              <a:t>Indépendent</a:t>
            </a:r>
            <a:endParaRPr lang="en-US" sz="1600" b="1" dirty="0" err="1">
              <a:latin typeface="Century Gothic"/>
              <a:ea typeface="+mn-lt"/>
              <a:cs typeface="Segoe UI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Supervision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Assistance de ______ </a:t>
            </a:r>
            <a:r>
              <a:rPr lang="en-US" sz="1600" b="1" dirty="0" err="1">
                <a:latin typeface="Century Gothic"/>
                <a:ea typeface="+mn-lt"/>
                <a:cs typeface="Segoe UI"/>
              </a:rPr>
              <a:t>personne</a:t>
            </a:r>
            <a:r>
              <a:rPr lang="en-US" sz="1600" b="1" dirty="0">
                <a:latin typeface="Century Gothic"/>
                <a:ea typeface="+mn-lt"/>
                <a:cs typeface="Segoe UI"/>
              </a:rPr>
              <a:t>(s)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Trop </a:t>
            </a:r>
            <a:r>
              <a:rPr lang="en-US" sz="1600" b="1" err="1">
                <a:latin typeface="Century Gothic"/>
                <a:ea typeface="+mn-lt"/>
                <a:cs typeface="Segoe UI"/>
              </a:rPr>
              <a:t>tôt</a:t>
            </a:r>
            <a:r>
              <a:rPr lang="en-US" sz="1600" b="1" dirty="0">
                <a:latin typeface="Century Gothic"/>
                <a:ea typeface="+mn-lt"/>
                <a:cs typeface="Segoe UI"/>
              </a:rPr>
              <a:t> pour </a:t>
            </a:r>
            <a:r>
              <a:rPr lang="en-US" sz="1600" b="1" err="1">
                <a:latin typeface="Century Gothic"/>
                <a:ea typeface="+mn-lt"/>
                <a:cs typeface="Segoe UI"/>
              </a:rPr>
              <a:t>prévoir</a:t>
            </a:r>
            <a:endParaRPr lang="en-US" sz="1600" b="1" dirty="0" err="1">
              <a:latin typeface="Century Gothic"/>
              <a:ea typeface="+mn-lt"/>
              <a:cs typeface="Segoe UI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_________________________________________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1600" b="1" dirty="0">
              <a:solidFill>
                <a:srgbClr val="000000"/>
              </a:solidFill>
              <a:latin typeface="Century Gothic"/>
              <a:ea typeface="+mn-lt"/>
              <a:cs typeface="Segoe UI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Verdana"/>
                <a:ea typeface="+mn-lt"/>
                <a:cs typeface="Calibri"/>
              </a:rPr>
              <a:t>MARCHER / AMBULATION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err="1">
                <a:latin typeface="Century Gothic"/>
                <a:ea typeface="+mn-lt"/>
                <a:cs typeface="Segoe UI"/>
              </a:rPr>
              <a:t>Indépendent</a:t>
            </a:r>
            <a:endParaRPr lang="en-US" sz="1600" b="1" dirty="0">
              <a:latin typeface="Century Gothic"/>
              <a:ea typeface="+mn-lt"/>
              <a:cs typeface="Segoe UI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Supervision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Assistance de ______ </a:t>
            </a:r>
            <a:r>
              <a:rPr lang="en-US" sz="1600" b="1" dirty="0" err="1">
                <a:latin typeface="Century Gothic"/>
                <a:ea typeface="+mn-lt"/>
                <a:cs typeface="Segoe UI"/>
              </a:rPr>
              <a:t>personne</a:t>
            </a:r>
            <a:r>
              <a:rPr lang="en-US" sz="1600" b="1" dirty="0">
                <a:latin typeface="Century Gothic"/>
                <a:ea typeface="+mn-lt"/>
                <a:cs typeface="Segoe UI"/>
              </a:rPr>
              <a:t>(s)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Trop </a:t>
            </a:r>
            <a:r>
              <a:rPr lang="en-US" sz="1600" b="1" err="1">
                <a:latin typeface="Century Gothic"/>
                <a:ea typeface="+mn-lt"/>
                <a:cs typeface="Segoe UI"/>
              </a:rPr>
              <a:t>tôt</a:t>
            </a:r>
            <a:r>
              <a:rPr lang="en-US" sz="1600" b="1" dirty="0">
                <a:latin typeface="Century Gothic"/>
                <a:ea typeface="+mn-lt"/>
                <a:cs typeface="Segoe UI"/>
              </a:rPr>
              <a:t> pour </a:t>
            </a:r>
            <a:r>
              <a:rPr lang="en-US" sz="1600" b="1" err="1">
                <a:latin typeface="Century Gothic"/>
                <a:ea typeface="+mn-lt"/>
                <a:cs typeface="Segoe UI"/>
              </a:rPr>
              <a:t>prévoir</a:t>
            </a:r>
            <a:endParaRPr lang="en-US" sz="1600" b="1">
              <a:latin typeface="Century Gothic"/>
              <a:ea typeface="+mn-lt"/>
              <a:cs typeface="Segoe UI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_________________________________________</a:t>
            </a:r>
          </a:p>
          <a:p>
            <a:pPr lvl="1">
              <a:lnSpc>
                <a:spcPct val="150000"/>
              </a:lnSpc>
            </a:pPr>
            <a:endParaRPr lang="en-US" sz="1600" b="1" dirty="0">
              <a:latin typeface="Century Gothic"/>
              <a:ea typeface="+mn-lt"/>
              <a:cs typeface="Segoe UI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Verdana"/>
                <a:ea typeface="+mn-lt"/>
                <a:cs typeface="+mn-lt"/>
              </a:rPr>
              <a:t>ESCALIERS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err="1">
                <a:latin typeface="Century Gothic"/>
                <a:ea typeface="+mn-lt"/>
                <a:cs typeface="Segoe UI"/>
              </a:rPr>
              <a:t>Indépendent</a:t>
            </a:r>
            <a:endParaRPr lang="en-US" sz="1600" b="1" dirty="0" err="1">
              <a:latin typeface="Century Gothic"/>
              <a:ea typeface="+mn-lt"/>
              <a:cs typeface="Segoe UI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Supervision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Assistance de ______ </a:t>
            </a:r>
            <a:r>
              <a:rPr lang="en-US" sz="1600" b="1" dirty="0" err="1">
                <a:latin typeface="Century Gothic"/>
                <a:ea typeface="+mn-lt"/>
                <a:cs typeface="Segoe UI"/>
              </a:rPr>
              <a:t>personne</a:t>
            </a:r>
            <a:r>
              <a:rPr lang="en-US" sz="1600" b="1" dirty="0">
                <a:latin typeface="Century Gothic"/>
                <a:ea typeface="+mn-lt"/>
                <a:cs typeface="Segoe UI"/>
              </a:rPr>
              <a:t>(s)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Trop </a:t>
            </a:r>
            <a:r>
              <a:rPr lang="en-US" sz="1600" b="1" err="1">
                <a:latin typeface="Century Gothic"/>
                <a:ea typeface="+mn-lt"/>
                <a:cs typeface="Segoe UI"/>
              </a:rPr>
              <a:t>tôt</a:t>
            </a:r>
            <a:r>
              <a:rPr lang="en-US" sz="1600" b="1" dirty="0">
                <a:latin typeface="Century Gothic"/>
                <a:ea typeface="+mn-lt"/>
                <a:cs typeface="Segoe UI"/>
              </a:rPr>
              <a:t> pour </a:t>
            </a:r>
            <a:r>
              <a:rPr lang="en-US" sz="1600" b="1" err="1">
                <a:latin typeface="Century Gothic"/>
                <a:ea typeface="+mn-lt"/>
                <a:cs typeface="Segoe UI"/>
              </a:rPr>
              <a:t>prévoir</a:t>
            </a:r>
            <a:endParaRPr lang="en-US" sz="1600" b="1">
              <a:latin typeface="Century Gothic"/>
              <a:ea typeface="+mn-lt"/>
              <a:cs typeface="Segoe UI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_________________________________________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rgbClr val="808080"/>
              </a:solidFill>
              <a:latin typeface="Century Gothic"/>
              <a:cs typeface="Segoe UI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F49F7D72-DDE5-9B9E-4D32-3850E6383D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497" y="4995194"/>
            <a:ext cx="990127" cy="95332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B0FD49B-036F-56DA-FF58-7B295A9824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75860" y="3899861"/>
            <a:ext cx="833282" cy="848033"/>
          </a:xfrm>
          <a:prstGeom prst="rect">
            <a:avLst/>
          </a:prstGeom>
        </p:spPr>
      </p:pic>
      <p:pic>
        <p:nvPicPr>
          <p:cNvPr id="7" name="Picture 6" descr="A person climbing up a staircase&#10;&#10;Description automatically generated">
            <a:extLst>
              <a:ext uri="{FF2B5EF4-FFF2-40B4-BE49-F238E27FC236}">
                <a16:creationId xmlns:a16="http://schemas.microsoft.com/office/drawing/2014/main" id="{5926F930-C6CD-89F7-C79E-602187B316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897" y="7140487"/>
            <a:ext cx="1611877" cy="116481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972D5D8-4CD7-00E0-DA0D-2DF37CD1F93A}"/>
              </a:ext>
            </a:extLst>
          </p:cNvPr>
          <p:cNvSpPr txBox="1"/>
          <p:nvPr/>
        </p:nvSpPr>
        <p:spPr>
          <a:xfrm>
            <a:off x="0" y="8960894"/>
            <a:ext cx="5471651" cy="1846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" i="1" dirty="0">
                <a:solidFill>
                  <a:srgbClr val="272727"/>
                </a:solidFill>
                <a:latin typeface="-apple-system"/>
                <a:cs typeface="Segoe UI"/>
              </a:rPr>
              <a:t>Images used are from </a:t>
            </a:r>
            <a:r>
              <a:rPr lang="en-US" sz="600" i="1" dirty="0" err="1">
                <a:solidFill>
                  <a:srgbClr val="272727"/>
                </a:solidFill>
                <a:latin typeface="-apple-system"/>
                <a:cs typeface="Segoe UI"/>
              </a:rPr>
              <a:t>ParticiPics</a:t>
            </a:r>
            <a:r>
              <a:rPr lang="en-US" sz="600" i="1" dirty="0">
                <a:solidFill>
                  <a:srgbClr val="272727"/>
                </a:solidFill>
                <a:latin typeface="-apple-system"/>
                <a:cs typeface="Segoe UI"/>
              </a:rPr>
              <a:t> – a free, searchable database of pictographic images developed by the Aphasia Institute, </a:t>
            </a:r>
            <a:r>
              <a:rPr lang="en-US" sz="600" dirty="0">
                <a:latin typeface="-apple-system"/>
                <a:cs typeface="Segoe UI"/>
              </a:rPr>
              <a:t>​</a:t>
            </a:r>
            <a:r>
              <a:rPr lang="en-US" sz="600" i="1" u="sng" dirty="0">
                <a:solidFill>
                  <a:srgbClr val="0563C1"/>
                </a:solidFill>
                <a:latin typeface="-apple-system"/>
                <a:cs typeface="Segoe UI"/>
                <a:hlinkClick r:id="rId5"/>
              </a:rPr>
              <a:t>https://www.aphasia.ca/participics</a:t>
            </a:r>
            <a:endParaRPr lang="en-US" dirty="0"/>
          </a:p>
        </p:txBody>
      </p:sp>
      <p:pic>
        <p:nvPicPr>
          <p:cNvPr id="5" name="Picture 4" descr="A cartoon of a person sitting and looking at a penguin&#10;&#10;Description automatically generated">
            <a:extLst>
              <a:ext uri="{FF2B5EF4-FFF2-40B4-BE49-F238E27FC236}">
                <a16:creationId xmlns:a16="http://schemas.microsoft.com/office/drawing/2014/main" id="{601B3658-FD2F-87B1-B2A6-4D4A85E84B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91642" y="1698121"/>
            <a:ext cx="1793540" cy="1022654"/>
          </a:xfrm>
          <a:prstGeom prst="rect">
            <a:avLst/>
          </a:prstGeom>
        </p:spPr>
      </p:pic>
      <p:sp>
        <p:nvSpPr>
          <p:cNvPr id="6" name="TextBox 23">
            <a:extLst>
              <a:ext uri="{FF2B5EF4-FFF2-40B4-BE49-F238E27FC236}">
                <a16:creationId xmlns:a16="http://schemas.microsoft.com/office/drawing/2014/main" id="{B2834F26-0DB4-D7AA-F6BE-BFDBAA7E1E3D}"/>
              </a:ext>
            </a:extLst>
          </p:cNvPr>
          <p:cNvSpPr txBox="1"/>
          <p:nvPr/>
        </p:nvSpPr>
        <p:spPr>
          <a:xfrm>
            <a:off x="774713" y="30493"/>
            <a:ext cx="5993132" cy="707886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000" dirty="0">
                <a:latin typeface="Century Gothic"/>
              </a:rPr>
              <a:t>Nos </a:t>
            </a:r>
            <a:r>
              <a:rPr lang="en-CA" sz="2000" b="1" u="sng" dirty="0">
                <a:latin typeface="Century Gothic"/>
              </a:rPr>
              <a:t>OBJECTIFS</a:t>
            </a:r>
            <a:r>
              <a:rPr lang="en-CA" sz="2000" dirty="0">
                <a:latin typeface="Century Gothic"/>
              </a:rPr>
              <a:t> pour la </a:t>
            </a:r>
            <a:r>
              <a:rPr lang="en-CA" sz="2000" b="1" dirty="0">
                <a:latin typeface="Century Gothic"/>
              </a:rPr>
              <a:t>sortie</a:t>
            </a:r>
            <a:r>
              <a:rPr lang="en-CA" sz="2000" dirty="0">
                <a:latin typeface="Century Gothic"/>
              </a:rPr>
              <a:t> de </a:t>
            </a:r>
            <a:r>
              <a:rPr lang="en-CA" sz="2000" err="1">
                <a:latin typeface="Century Gothic"/>
              </a:rPr>
              <a:t>l'hôpital</a:t>
            </a:r>
            <a:r>
              <a:rPr lang="en-CA" sz="2000" dirty="0">
                <a:latin typeface="Century Gothic"/>
              </a:rPr>
              <a:t>. </a:t>
            </a:r>
          </a:p>
          <a:p>
            <a:r>
              <a:rPr lang="en-CA" sz="2000" b="1" u="sng" dirty="0">
                <a:latin typeface="Century Gothic"/>
              </a:rPr>
              <a:t>Les </a:t>
            </a:r>
            <a:r>
              <a:rPr lang="en-CA" sz="2000" b="1" u="sng" dirty="0" err="1">
                <a:latin typeface="Century Gothic"/>
              </a:rPr>
              <a:t>objectifs</a:t>
            </a:r>
            <a:r>
              <a:rPr lang="en-CA" sz="2000" b="1" u="sng" dirty="0">
                <a:latin typeface="Century Gothic"/>
              </a:rPr>
              <a:t> </a:t>
            </a:r>
            <a:r>
              <a:rPr lang="en-CA" sz="2000" b="1" u="sng" dirty="0" err="1">
                <a:latin typeface="Century Gothic"/>
              </a:rPr>
              <a:t>peuvent</a:t>
            </a:r>
            <a:r>
              <a:rPr lang="en-CA" sz="2000" b="1" u="sng" dirty="0">
                <a:latin typeface="Century Gothic"/>
              </a:rPr>
              <a:t> changer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9BAF443-B6D7-8356-D1B3-0C0F0B3AB9C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3932" y="124287"/>
            <a:ext cx="523875" cy="523875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202454BC-3DB2-A585-39B2-8BF0AE1763F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61843" y="-7310"/>
            <a:ext cx="485058" cy="530021"/>
          </a:xfrm>
          <a:prstGeom prst="rect">
            <a:avLst/>
          </a:prstGeom>
        </p:spPr>
      </p:pic>
      <p:pic>
        <p:nvPicPr>
          <p:cNvPr id="13" name="Picture 12" descr="A person in a wheelchair&#10;&#10;Description automatically generated">
            <a:extLst>
              <a:ext uri="{FF2B5EF4-FFF2-40B4-BE49-F238E27FC236}">
                <a16:creationId xmlns:a16="http://schemas.microsoft.com/office/drawing/2014/main" id="{8AB72A72-66D8-CE5B-CD81-91E5AA73936A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530" t="21081" r="2941" b="13147"/>
          <a:stretch/>
        </p:blipFill>
        <p:spPr>
          <a:xfrm>
            <a:off x="4123537" y="645277"/>
            <a:ext cx="2491356" cy="53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547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">
            <a:extLst>
              <a:ext uri="{FF2B5EF4-FFF2-40B4-BE49-F238E27FC236}">
                <a16:creationId xmlns:a16="http://schemas.microsoft.com/office/drawing/2014/main" id="{3A239E67-FBCD-C253-8F54-5F72887470DD}"/>
              </a:ext>
            </a:extLst>
          </p:cNvPr>
          <p:cNvSpPr txBox="1"/>
          <p:nvPr/>
        </p:nvSpPr>
        <p:spPr>
          <a:xfrm>
            <a:off x="1332154" y="1051792"/>
            <a:ext cx="5491834" cy="780072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dirty="0">
                <a:latin typeface="Verdana"/>
                <a:ea typeface="Verdana"/>
                <a:cs typeface="Calibri"/>
              </a:rPr>
              <a:t>SE LAVER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Lavabo        Douche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>
                <a:latin typeface="Century Gothic"/>
                <a:ea typeface="+mn-lt"/>
                <a:cs typeface="Segoe UI"/>
              </a:rPr>
              <a:t>Équipement </a:t>
            </a:r>
            <a:r>
              <a:rPr lang="en-US" sz="1600" b="1" err="1">
                <a:latin typeface="Century Gothic"/>
                <a:ea typeface="+mn-lt"/>
                <a:cs typeface="Segoe UI"/>
              </a:rPr>
              <a:t>d'assistance</a:t>
            </a:r>
            <a:endParaRPr lang="en-US" sz="1600" b="1" dirty="0" err="1">
              <a:latin typeface="Century Gothic"/>
              <a:ea typeface="+mn-lt"/>
              <a:cs typeface="Segoe UI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 err="1">
                <a:latin typeface="Century Gothic"/>
                <a:ea typeface="+mn-lt"/>
                <a:cs typeface="Segoe UI"/>
              </a:rPr>
              <a:t>Indépendent</a:t>
            </a:r>
            <a:endParaRPr lang="en-US" sz="1600" b="1" dirty="0">
              <a:latin typeface="Century Gothic"/>
              <a:ea typeface="+mn-lt"/>
              <a:cs typeface="Segoe UI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Assistance de ______ </a:t>
            </a:r>
            <a:r>
              <a:rPr lang="en-US" sz="1600" b="1" dirty="0" err="1">
                <a:latin typeface="Century Gothic"/>
                <a:ea typeface="+mn-lt"/>
                <a:cs typeface="Segoe UI"/>
              </a:rPr>
              <a:t>personne</a:t>
            </a:r>
            <a:r>
              <a:rPr lang="en-US" sz="1600" b="1" dirty="0">
                <a:latin typeface="Century Gothic"/>
                <a:ea typeface="+mn-lt"/>
                <a:cs typeface="Segoe UI"/>
              </a:rPr>
              <a:t>(s)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______________________________________________</a:t>
            </a:r>
          </a:p>
          <a:p>
            <a:pPr>
              <a:lnSpc>
                <a:spcPct val="150000"/>
              </a:lnSpc>
            </a:pPr>
            <a:endParaRPr lang="en-US" sz="2400" b="1" dirty="0">
              <a:latin typeface="Verdana"/>
              <a:ea typeface="+mn-lt"/>
              <a:cs typeface="Segoe UI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Verdana"/>
                <a:ea typeface="+mn-lt"/>
                <a:cs typeface="+mn-lt"/>
              </a:rPr>
              <a:t>S'HABILLER</a:t>
            </a:r>
            <a:endParaRPr lang="en-US" sz="2400" dirty="0">
              <a:solidFill>
                <a:srgbClr val="808080"/>
              </a:solidFill>
              <a:latin typeface="Verdana"/>
              <a:ea typeface="+mn-lt"/>
              <a:cs typeface="Segoe UI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Équipement </a:t>
            </a:r>
            <a:r>
              <a:rPr lang="en-US" sz="1600" b="1" dirty="0" err="1">
                <a:latin typeface="Century Gothic"/>
                <a:ea typeface="+mn-lt"/>
                <a:cs typeface="Segoe UI"/>
              </a:rPr>
              <a:t>d'assistance</a:t>
            </a:r>
            <a:endParaRPr lang="en-US" sz="1600" b="1" dirty="0">
              <a:latin typeface="Century Gothic"/>
              <a:ea typeface="+mn-lt"/>
              <a:cs typeface="Segoe UI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 err="1">
                <a:latin typeface="Century Gothic"/>
                <a:ea typeface="+mn-lt"/>
                <a:cs typeface="Segoe UI"/>
              </a:rPr>
              <a:t>Indépendent</a:t>
            </a:r>
            <a:endParaRPr lang="en-US" sz="1600" b="1" dirty="0">
              <a:latin typeface="Century Gothic"/>
              <a:ea typeface="+mn-lt"/>
              <a:cs typeface="Segoe UI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Assistance de ______ </a:t>
            </a:r>
            <a:r>
              <a:rPr lang="en-US" sz="1600" b="1" dirty="0" err="1">
                <a:latin typeface="Century Gothic"/>
                <a:ea typeface="+mn-lt"/>
                <a:cs typeface="Segoe UI"/>
              </a:rPr>
              <a:t>personne</a:t>
            </a:r>
            <a:r>
              <a:rPr lang="en-US" sz="1600" b="1" dirty="0">
                <a:latin typeface="Century Gothic"/>
                <a:ea typeface="+mn-lt"/>
                <a:cs typeface="Segoe UI"/>
              </a:rPr>
              <a:t>(s)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______________________________________________</a:t>
            </a:r>
          </a:p>
          <a:p>
            <a:pPr>
              <a:lnSpc>
                <a:spcPct val="150000"/>
              </a:lnSpc>
            </a:pPr>
            <a:endParaRPr lang="en-US" sz="1600" b="1" dirty="0">
              <a:latin typeface="Century Gothic"/>
              <a:ea typeface="+mn-lt"/>
              <a:cs typeface="Segoe UI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Verdana"/>
                <a:ea typeface="+mn-lt"/>
                <a:cs typeface="+mn-lt"/>
              </a:rPr>
              <a:t>TOILETTE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Équipement </a:t>
            </a:r>
            <a:r>
              <a:rPr lang="en-US" sz="1600" b="1" dirty="0" err="1">
                <a:latin typeface="Century Gothic"/>
                <a:ea typeface="+mn-lt"/>
                <a:cs typeface="Segoe UI"/>
              </a:rPr>
              <a:t>d'assistance</a:t>
            </a:r>
            <a:endParaRPr lang="en-US" sz="1600" b="1" dirty="0">
              <a:latin typeface="Century Gothic"/>
              <a:ea typeface="+mn-lt"/>
              <a:cs typeface="Segoe UI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 err="1">
                <a:latin typeface="Century Gothic"/>
                <a:ea typeface="+mn-lt"/>
                <a:cs typeface="Segoe UI"/>
              </a:rPr>
              <a:t>Peut</a:t>
            </a:r>
            <a:r>
              <a:rPr lang="en-US" sz="1600" b="1" dirty="0">
                <a:latin typeface="Century Gothic"/>
                <a:ea typeface="+mn-lt"/>
                <a:cs typeface="Segoe UI"/>
              </a:rPr>
              <a:t> </a:t>
            </a:r>
            <a:r>
              <a:rPr lang="en-US" sz="1600" b="1" dirty="0" err="1">
                <a:latin typeface="Century Gothic"/>
                <a:ea typeface="+mn-lt"/>
                <a:cs typeface="Segoe UI"/>
              </a:rPr>
              <a:t>avoir</a:t>
            </a:r>
            <a:r>
              <a:rPr lang="en-US" sz="1600" b="1" dirty="0">
                <a:latin typeface="Century Gothic"/>
                <a:ea typeface="+mn-lt"/>
                <a:cs typeface="Segoe UI"/>
              </a:rPr>
              <a:t> </a:t>
            </a:r>
            <a:r>
              <a:rPr lang="en-US" sz="1600" b="1" dirty="0" err="1">
                <a:latin typeface="Century Gothic"/>
                <a:ea typeface="+mn-lt"/>
                <a:cs typeface="Segoe UI"/>
              </a:rPr>
              <a:t>besoin</a:t>
            </a:r>
            <a:r>
              <a:rPr lang="en-US" sz="1600" b="1" dirty="0">
                <a:latin typeface="Century Gothic"/>
                <a:ea typeface="+mn-lt"/>
                <a:cs typeface="Segoe UI"/>
              </a:rPr>
              <a:t> de </a:t>
            </a:r>
            <a:r>
              <a:rPr lang="en-US" sz="1600" b="1" dirty="0" err="1">
                <a:latin typeface="Century Gothic"/>
                <a:ea typeface="+mn-lt"/>
                <a:cs typeface="Segoe UI"/>
              </a:rPr>
              <a:t>soins</a:t>
            </a:r>
            <a:r>
              <a:rPr lang="en-US" sz="1600" b="1" dirty="0">
                <a:latin typeface="Century Gothic"/>
                <a:ea typeface="+mn-lt"/>
                <a:cs typeface="Segoe UI"/>
              </a:rPr>
              <a:t> </a:t>
            </a:r>
            <a:r>
              <a:rPr lang="en-US" sz="1600" b="1" dirty="0" err="1">
                <a:latin typeface="Century Gothic"/>
                <a:ea typeface="+mn-lt"/>
                <a:cs typeface="Segoe UI"/>
              </a:rPr>
              <a:t>d'incontinence</a:t>
            </a:r>
            <a:endParaRPr lang="en-US" sz="1600" b="1" dirty="0">
              <a:latin typeface="Century Gothic"/>
              <a:ea typeface="+mn-lt"/>
              <a:cs typeface="Segoe UI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err="1">
                <a:latin typeface="Century Gothic"/>
                <a:ea typeface="+mn-lt"/>
                <a:cs typeface="Segoe UI"/>
              </a:rPr>
              <a:t>Indépendent</a:t>
            </a:r>
            <a:endParaRPr lang="en-US" sz="1600" b="1" dirty="0" err="1">
              <a:latin typeface="Century Gothic"/>
              <a:ea typeface="+mn-lt"/>
              <a:cs typeface="Segoe UI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Assistance de ______ </a:t>
            </a:r>
            <a:r>
              <a:rPr lang="en-US" sz="1600" b="1" dirty="0" err="1">
                <a:latin typeface="Century Gothic"/>
                <a:ea typeface="+mn-lt"/>
                <a:cs typeface="Segoe UI"/>
              </a:rPr>
              <a:t>personne</a:t>
            </a:r>
            <a:r>
              <a:rPr lang="en-US" sz="1600" b="1" dirty="0">
                <a:latin typeface="Century Gothic"/>
                <a:ea typeface="+mn-lt"/>
                <a:cs typeface="Segoe UI"/>
              </a:rPr>
              <a:t>(s)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______________________________________________</a:t>
            </a:r>
          </a:p>
        </p:txBody>
      </p:sp>
      <p:pic>
        <p:nvPicPr>
          <p:cNvPr id="21" name="Picture 30">
            <a:extLst>
              <a:ext uri="{FF2B5EF4-FFF2-40B4-BE49-F238E27FC236}">
                <a16:creationId xmlns:a16="http://schemas.microsoft.com/office/drawing/2014/main" id="{F63CBB9E-1682-FDB9-A24D-6AA2F81343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751" y="1639456"/>
            <a:ext cx="882172" cy="833206"/>
          </a:xfrm>
          <a:prstGeom prst="rect">
            <a:avLst/>
          </a:prstGeom>
        </p:spPr>
      </p:pic>
      <p:pic>
        <p:nvPicPr>
          <p:cNvPr id="23" name="Picture 32">
            <a:extLst>
              <a:ext uri="{FF2B5EF4-FFF2-40B4-BE49-F238E27FC236}">
                <a16:creationId xmlns:a16="http://schemas.microsoft.com/office/drawing/2014/main" id="{90A2B372-23CA-90CD-456D-DC68450AB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30" y="1701369"/>
            <a:ext cx="760245" cy="7604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56BF8D-503A-FD76-A022-19EF645D2DDA}"/>
              </a:ext>
            </a:extLst>
          </p:cNvPr>
          <p:cNvSpPr txBox="1"/>
          <p:nvPr/>
        </p:nvSpPr>
        <p:spPr>
          <a:xfrm>
            <a:off x="0" y="8854139"/>
            <a:ext cx="5471651" cy="1846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" i="1" dirty="0">
                <a:solidFill>
                  <a:srgbClr val="272727"/>
                </a:solidFill>
                <a:latin typeface="-apple-system"/>
                <a:cs typeface="Segoe UI"/>
              </a:rPr>
              <a:t>Images used are from </a:t>
            </a:r>
            <a:r>
              <a:rPr lang="en-US" sz="600" i="1" dirty="0" err="1">
                <a:solidFill>
                  <a:srgbClr val="272727"/>
                </a:solidFill>
                <a:latin typeface="-apple-system"/>
                <a:cs typeface="Segoe UI"/>
              </a:rPr>
              <a:t>ParticiPics</a:t>
            </a:r>
            <a:r>
              <a:rPr lang="en-US" sz="600" i="1" dirty="0">
                <a:solidFill>
                  <a:srgbClr val="272727"/>
                </a:solidFill>
                <a:latin typeface="-apple-system"/>
                <a:cs typeface="Segoe UI"/>
              </a:rPr>
              <a:t> – a free, searchable database of pictographic images developed by the Aphasia Institute, </a:t>
            </a:r>
            <a:r>
              <a:rPr lang="en-US" sz="600" dirty="0">
                <a:latin typeface="-apple-system"/>
                <a:cs typeface="Segoe UI"/>
              </a:rPr>
              <a:t>​</a:t>
            </a:r>
            <a:r>
              <a:rPr lang="en-US" sz="600" i="1" u="sng" dirty="0">
                <a:solidFill>
                  <a:srgbClr val="0563C1"/>
                </a:solidFill>
                <a:latin typeface="-apple-system"/>
                <a:cs typeface="Segoe UI"/>
                <a:hlinkClick r:id="rId4"/>
              </a:rPr>
              <a:t>https://www.aphasia.ca/participics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DC11D4-77A9-A389-03D4-4D5AD48ECEC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395" r="6549"/>
          <a:stretch/>
        </p:blipFill>
        <p:spPr>
          <a:xfrm>
            <a:off x="158188" y="4407555"/>
            <a:ext cx="1109852" cy="1364226"/>
          </a:xfrm>
          <a:prstGeom prst="rect">
            <a:avLst/>
          </a:prstGeom>
        </p:spPr>
      </p:pic>
      <p:pic>
        <p:nvPicPr>
          <p:cNvPr id="9" name="Picture 8" descr="A person standing next to a toilet&#10;&#10;Description automatically generated">
            <a:extLst>
              <a:ext uri="{FF2B5EF4-FFF2-40B4-BE49-F238E27FC236}">
                <a16:creationId xmlns:a16="http://schemas.microsoft.com/office/drawing/2014/main" id="{C3BF746E-5B06-6B2C-20CD-93494A824EB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2969" r="10616"/>
          <a:stretch/>
        </p:blipFill>
        <p:spPr>
          <a:xfrm>
            <a:off x="176370" y="6865863"/>
            <a:ext cx="1156810" cy="136672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2977CBF-BB73-4463-DD6B-FDC8A2C529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86814" y="1659066"/>
            <a:ext cx="287495" cy="335411"/>
          </a:xfrm>
          <a:prstGeom prst="rect">
            <a:avLst/>
          </a:prstGeom>
        </p:spPr>
      </p:pic>
      <p:sp>
        <p:nvSpPr>
          <p:cNvPr id="15" name="TextBox 5">
            <a:extLst>
              <a:ext uri="{FF2B5EF4-FFF2-40B4-BE49-F238E27FC236}">
                <a16:creationId xmlns:a16="http://schemas.microsoft.com/office/drawing/2014/main" id="{5D0DC1B2-8A34-6786-72B1-79AB313F0D70}"/>
              </a:ext>
            </a:extLst>
          </p:cNvPr>
          <p:cNvSpPr txBox="1"/>
          <p:nvPr/>
        </p:nvSpPr>
        <p:spPr>
          <a:xfrm>
            <a:off x="678913" y="151133"/>
            <a:ext cx="5670044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sz="2800" b="1">
              <a:latin typeface="Century Gothic"/>
            </a:endParaRPr>
          </a:p>
        </p:txBody>
      </p:sp>
      <p:sp>
        <p:nvSpPr>
          <p:cNvPr id="17" name="TextBox 23">
            <a:extLst>
              <a:ext uri="{FF2B5EF4-FFF2-40B4-BE49-F238E27FC236}">
                <a16:creationId xmlns:a16="http://schemas.microsoft.com/office/drawing/2014/main" id="{F02E0F5A-E259-B106-7356-53313ACA6B13}"/>
              </a:ext>
            </a:extLst>
          </p:cNvPr>
          <p:cNvSpPr txBox="1"/>
          <p:nvPr/>
        </p:nvSpPr>
        <p:spPr>
          <a:xfrm>
            <a:off x="758267" y="46939"/>
            <a:ext cx="5993132" cy="707886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000" dirty="0">
                <a:latin typeface="Century Gothic"/>
              </a:rPr>
              <a:t>Nos </a:t>
            </a:r>
            <a:r>
              <a:rPr lang="en-CA" sz="2000" b="1" u="sng" dirty="0">
                <a:latin typeface="Century Gothic"/>
              </a:rPr>
              <a:t>OBJECTIFS</a:t>
            </a:r>
            <a:r>
              <a:rPr lang="en-CA" sz="2000" dirty="0">
                <a:latin typeface="Century Gothic"/>
              </a:rPr>
              <a:t> pour la </a:t>
            </a:r>
            <a:r>
              <a:rPr lang="en-CA" sz="2000" b="1" dirty="0">
                <a:latin typeface="Century Gothic"/>
              </a:rPr>
              <a:t>sortie</a:t>
            </a:r>
            <a:r>
              <a:rPr lang="en-CA" sz="2000" dirty="0">
                <a:latin typeface="Century Gothic"/>
              </a:rPr>
              <a:t> de </a:t>
            </a:r>
            <a:r>
              <a:rPr lang="en-CA" sz="2000" err="1">
                <a:latin typeface="Century Gothic"/>
              </a:rPr>
              <a:t>l'hôpital</a:t>
            </a:r>
            <a:r>
              <a:rPr lang="en-CA" sz="2000" dirty="0">
                <a:latin typeface="Century Gothic"/>
              </a:rPr>
              <a:t>. </a:t>
            </a:r>
          </a:p>
          <a:p>
            <a:r>
              <a:rPr lang="en-CA" sz="2000" b="1" u="sng" dirty="0">
                <a:latin typeface="Century Gothic"/>
              </a:rPr>
              <a:t>Les </a:t>
            </a:r>
            <a:r>
              <a:rPr lang="en-CA" sz="2000" b="1" u="sng" dirty="0" err="1">
                <a:latin typeface="Century Gothic"/>
              </a:rPr>
              <a:t>objectifs</a:t>
            </a:r>
            <a:r>
              <a:rPr lang="en-CA" sz="2000" b="1" u="sng" dirty="0">
                <a:latin typeface="Century Gothic"/>
              </a:rPr>
              <a:t> </a:t>
            </a:r>
            <a:r>
              <a:rPr lang="en-CA" sz="2000" b="1" u="sng" dirty="0" err="1">
                <a:latin typeface="Century Gothic"/>
              </a:rPr>
              <a:t>peuvent</a:t>
            </a:r>
            <a:r>
              <a:rPr lang="en-CA" sz="2000" b="1" u="sng" dirty="0">
                <a:latin typeface="Century Gothic"/>
              </a:rPr>
              <a:t> changer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4358D0D-A0F7-6B0E-2633-36A93FD2B1E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2364" y="140733"/>
            <a:ext cx="523875" cy="523875"/>
          </a:xfrm>
          <a:prstGeom prst="rect">
            <a:avLst/>
          </a:prstGeom>
        </p:spPr>
      </p:pic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115B3339-583C-27E8-BA15-A12C17DBC3B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45397" y="25582"/>
            <a:ext cx="485058" cy="530021"/>
          </a:xfrm>
          <a:prstGeom prst="rect">
            <a:avLst/>
          </a:prstGeom>
        </p:spPr>
      </p:pic>
      <p:pic>
        <p:nvPicPr>
          <p:cNvPr id="25" name="Picture 24" descr="A person in a wheelchair&#10;&#10;Description automatically generated">
            <a:extLst>
              <a:ext uri="{FF2B5EF4-FFF2-40B4-BE49-F238E27FC236}">
                <a16:creationId xmlns:a16="http://schemas.microsoft.com/office/drawing/2014/main" id="{0DCD5DDE-E6E5-450F-443B-4B7E6CCF05CB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530" t="21081" r="2941" b="13147"/>
          <a:stretch/>
        </p:blipFill>
        <p:spPr>
          <a:xfrm>
            <a:off x="4238659" y="678169"/>
            <a:ext cx="2491356" cy="53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99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">
            <a:extLst>
              <a:ext uri="{FF2B5EF4-FFF2-40B4-BE49-F238E27FC236}">
                <a16:creationId xmlns:a16="http://schemas.microsoft.com/office/drawing/2014/main" id="{3A239E67-FBCD-C253-8F54-5F72887470DD}"/>
              </a:ext>
            </a:extLst>
          </p:cNvPr>
          <p:cNvSpPr txBox="1"/>
          <p:nvPr/>
        </p:nvSpPr>
        <p:spPr>
          <a:xfrm>
            <a:off x="1368985" y="1121708"/>
            <a:ext cx="5491834" cy="780072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dirty="0">
                <a:latin typeface="Verdana"/>
                <a:ea typeface="+mn-lt"/>
                <a:cs typeface="Segoe UI"/>
              </a:rPr>
              <a:t>SÉCURITÉ À LA MAISON SEUL: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err="1">
                <a:latin typeface="Century Gothic"/>
                <a:ea typeface="+mn-lt"/>
                <a:cs typeface="Segoe UI"/>
              </a:rPr>
              <a:t>Probablement</a:t>
            </a:r>
            <a:r>
              <a:rPr lang="en-US" sz="1600" b="1" dirty="0">
                <a:latin typeface="Century Gothic"/>
                <a:ea typeface="+mn-lt"/>
                <a:cs typeface="Segoe UI"/>
              </a:rPr>
              <a:t> </a:t>
            </a:r>
            <a:r>
              <a:rPr lang="en-US" sz="1600" b="1" err="1">
                <a:latin typeface="Century Gothic"/>
                <a:ea typeface="+mn-lt"/>
                <a:cs typeface="Segoe UI"/>
              </a:rPr>
              <a:t>sécuritaire</a:t>
            </a:r>
            <a:endParaRPr lang="en-US" sz="1600" b="1" dirty="0" err="1">
              <a:latin typeface="Century Gothic"/>
              <a:ea typeface="+mn-lt"/>
              <a:cs typeface="Segoe UI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 err="1">
                <a:latin typeface="Century Gothic"/>
                <a:ea typeface="+mn-lt"/>
                <a:cs typeface="Segoe UI"/>
              </a:rPr>
              <a:t>Probablement</a:t>
            </a:r>
            <a:r>
              <a:rPr lang="en-US" sz="1600" b="1" dirty="0">
                <a:latin typeface="Century Gothic"/>
                <a:ea typeface="+mn-lt"/>
                <a:cs typeface="Segoe UI"/>
              </a:rPr>
              <a:t> à </a:t>
            </a:r>
            <a:r>
              <a:rPr lang="en-US" sz="1600" b="1" dirty="0" err="1">
                <a:latin typeface="Century Gothic"/>
                <a:ea typeface="+mn-lt"/>
                <a:cs typeface="Segoe UI"/>
              </a:rPr>
              <a:t>risque</a:t>
            </a:r>
            <a:r>
              <a:rPr lang="en-US" sz="1600" b="1" dirty="0">
                <a:latin typeface="Century Gothic"/>
                <a:ea typeface="+mn-lt"/>
                <a:cs typeface="Segoe UI"/>
              </a:rPr>
              <a:t>:__________________</a:t>
            </a:r>
            <a:endParaRPr lang="en-US" sz="1600" dirty="0">
              <a:latin typeface="Century Gothic"/>
              <a:ea typeface="+mn-lt"/>
              <a:cs typeface="Calibri" panose="020F0502020204030204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Trop </a:t>
            </a:r>
            <a:r>
              <a:rPr lang="en-US" sz="1600" b="1" err="1">
                <a:latin typeface="Century Gothic"/>
                <a:ea typeface="+mn-lt"/>
                <a:cs typeface="Segoe UI"/>
              </a:rPr>
              <a:t>tôt</a:t>
            </a:r>
            <a:r>
              <a:rPr lang="en-US" sz="1600" b="1" dirty="0">
                <a:latin typeface="Century Gothic"/>
                <a:ea typeface="+mn-lt"/>
                <a:cs typeface="Segoe UI"/>
              </a:rPr>
              <a:t> pour </a:t>
            </a:r>
            <a:r>
              <a:rPr lang="en-US" sz="1600" b="1" err="1">
                <a:latin typeface="Century Gothic"/>
                <a:ea typeface="+mn-lt"/>
                <a:cs typeface="Segoe UI"/>
              </a:rPr>
              <a:t>prédire</a:t>
            </a:r>
            <a:endParaRPr lang="en-US" sz="1600" err="1">
              <a:latin typeface="Century Gothic"/>
              <a:ea typeface="+mn-lt"/>
              <a:cs typeface="Calibri" panose="020F0502020204030204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1600" b="1" dirty="0">
              <a:latin typeface="Century Gothic"/>
              <a:ea typeface="+mn-lt"/>
              <a:cs typeface="Segoe UI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Verdana"/>
                <a:ea typeface="+mn-lt"/>
                <a:cs typeface="+mn-lt"/>
              </a:rPr>
              <a:t>GESTION DES MÉDICAMENTS</a:t>
            </a:r>
            <a:endParaRPr lang="en-US" sz="2400" b="1" dirty="0">
              <a:solidFill>
                <a:srgbClr val="000000"/>
              </a:solidFill>
              <a:latin typeface="Verdana"/>
              <a:ea typeface="+mn-lt"/>
              <a:cs typeface="Calibri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 err="1">
                <a:latin typeface="Century Gothic"/>
                <a:ea typeface="+mn-lt"/>
                <a:cs typeface="Segoe UI"/>
              </a:rPr>
              <a:t>Avoir</a:t>
            </a:r>
            <a:r>
              <a:rPr lang="en-US" sz="1600" b="1" dirty="0">
                <a:latin typeface="Century Gothic"/>
                <a:ea typeface="+mn-lt"/>
                <a:cs typeface="Segoe UI"/>
              </a:rPr>
              <a:t> </a:t>
            </a:r>
            <a:r>
              <a:rPr lang="en-US" sz="1600" b="1" dirty="0" err="1">
                <a:latin typeface="Century Gothic"/>
                <a:ea typeface="+mn-lt"/>
                <a:cs typeface="Segoe UI"/>
              </a:rPr>
              <a:t>besoin</a:t>
            </a:r>
            <a:r>
              <a:rPr lang="en-US" sz="1600" b="1" dirty="0">
                <a:latin typeface="Century Gothic"/>
                <a:ea typeface="+mn-lt"/>
                <a:cs typeface="Segoe UI"/>
              </a:rPr>
              <a:t> </a:t>
            </a:r>
            <a:r>
              <a:rPr lang="en-US" sz="1600" b="1" dirty="0" err="1">
                <a:latin typeface="Century Gothic"/>
                <a:ea typeface="+mn-lt"/>
                <a:cs typeface="Segoe UI"/>
              </a:rPr>
              <a:t>d'aide</a:t>
            </a:r>
            <a:endParaRPr lang="en-US" sz="1600" b="1" dirty="0">
              <a:latin typeface="Century Gothic"/>
              <a:ea typeface="+mn-lt"/>
              <a:cs typeface="Segoe UI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Se </a:t>
            </a:r>
            <a:r>
              <a:rPr lang="en-US" sz="1600" b="1" err="1">
                <a:latin typeface="Century Gothic"/>
                <a:ea typeface="+mn-lt"/>
                <a:cs typeface="Segoe UI"/>
              </a:rPr>
              <a:t>débrouiller</a:t>
            </a:r>
            <a:r>
              <a:rPr lang="en-US" sz="1600" b="1" dirty="0">
                <a:latin typeface="Century Gothic"/>
                <a:ea typeface="+mn-lt"/>
                <a:cs typeface="Segoe UI"/>
              </a:rPr>
              <a:t> seul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Trop </a:t>
            </a:r>
            <a:r>
              <a:rPr lang="en-US" sz="1600" b="1" err="1">
                <a:latin typeface="Century Gothic"/>
                <a:ea typeface="+mn-lt"/>
                <a:cs typeface="Segoe UI"/>
              </a:rPr>
              <a:t>tôt</a:t>
            </a:r>
            <a:r>
              <a:rPr lang="en-US" sz="1600" b="1" dirty="0">
                <a:latin typeface="Century Gothic"/>
                <a:ea typeface="+mn-lt"/>
                <a:cs typeface="Segoe UI"/>
              </a:rPr>
              <a:t> pour </a:t>
            </a:r>
            <a:r>
              <a:rPr lang="en-US" sz="1600" b="1" err="1">
                <a:latin typeface="Century Gothic"/>
                <a:ea typeface="+mn-lt"/>
                <a:cs typeface="Segoe UI"/>
              </a:rPr>
              <a:t>prédire</a:t>
            </a:r>
            <a:endParaRPr lang="en-US" sz="1600" b="1">
              <a:latin typeface="Century Gothic"/>
              <a:ea typeface="+mn-lt"/>
              <a:cs typeface="Segoe UI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1600" b="1" dirty="0">
              <a:latin typeface="Century Gothic"/>
              <a:ea typeface="+mn-lt"/>
              <a:cs typeface="Segoe UI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Verdana"/>
                <a:ea typeface="+mn-lt"/>
                <a:cs typeface="+mn-lt"/>
              </a:rPr>
              <a:t>CUISINER</a:t>
            </a:r>
            <a:endParaRPr lang="en-US" sz="2400" dirty="0">
              <a:solidFill>
                <a:srgbClr val="808080"/>
              </a:solidFill>
              <a:latin typeface="Verdana"/>
              <a:ea typeface="+mn-lt"/>
              <a:cs typeface="Segoe UI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 err="1">
                <a:latin typeface="Century Gothic"/>
                <a:ea typeface="+mn-lt"/>
                <a:cs typeface="Segoe UI"/>
              </a:rPr>
              <a:t>Avoir</a:t>
            </a:r>
            <a:r>
              <a:rPr lang="en-US" sz="1600" b="1" dirty="0">
                <a:latin typeface="Century Gothic"/>
                <a:ea typeface="+mn-lt"/>
                <a:cs typeface="Segoe UI"/>
              </a:rPr>
              <a:t> </a:t>
            </a:r>
            <a:r>
              <a:rPr lang="en-US" sz="1600" b="1" dirty="0" err="1">
                <a:latin typeface="Century Gothic"/>
                <a:ea typeface="+mn-lt"/>
                <a:cs typeface="Segoe UI"/>
              </a:rPr>
              <a:t>besoin</a:t>
            </a:r>
            <a:r>
              <a:rPr lang="en-US" sz="1600" b="1" dirty="0">
                <a:latin typeface="Century Gothic"/>
                <a:ea typeface="+mn-lt"/>
                <a:cs typeface="Segoe UI"/>
              </a:rPr>
              <a:t> </a:t>
            </a:r>
            <a:r>
              <a:rPr lang="en-US" sz="1600" b="1" dirty="0" err="1">
                <a:latin typeface="Century Gothic"/>
                <a:ea typeface="+mn-lt"/>
                <a:cs typeface="Segoe UI"/>
              </a:rPr>
              <a:t>d'aide</a:t>
            </a:r>
            <a:endParaRPr lang="en-US" dirty="0" err="1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Se </a:t>
            </a:r>
            <a:r>
              <a:rPr lang="en-US" sz="1600" b="1" err="1">
                <a:latin typeface="Century Gothic"/>
                <a:ea typeface="+mn-lt"/>
                <a:cs typeface="Segoe UI"/>
              </a:rPr>
              <a:t>débrouiller</a:t>
            </a:r>
            <a:r>
              <a:rPr lang="en-US" sz="1600" b="1" dirty="0">
                <a:latin typeface="Century Gothic"/>
                <a:ea typeface="+mn-lt"/>
                <a:cs typeface="Segoe UI"/>
              </a:rPr>
              <a:t> seul</a:t>
            </a:r>
            <a:endParaRPr lang="en-US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Trop </a:t>
            </a:r>
            <a:r>
              <a:rPr lang="en-US" sz="1600" b="1" dirty="0" err="1">
                <a:latin typeface="Century Gothic"/>
                <a:ea typeface="+mn-lt"/>
                <a:cs typeface="Segoe UI"/>
              </a:rPr>
              <a:t>tôt</a:t>
            </a:r>
            <a:r>
              <a:rPr lang="en-US" sz="1600" b="1" dirty="0">
                <a:latin typeface="Century Gothic"/>
                <a:ea typeface="+mn-lt"/>
                <a:cs typeface="Segoe UI"/>
              </a:rPr>
              <a:t> pour </a:t>
            </a:r>
            <a:r>
              <a:rPr lang="en-US" sz="1600" b="1" dirty="0" err="1">
                <a:latin typeface="Century Gothic"/>
                <a:ea typeface="+mn-lt"/>
                <a:cs typeface="Segoe UI"/>
              </a:rPr>
              <a:t>prédire</a:t>
            </a:r>
            <a:endParaRPr lang="en-US" sz="1600" b="1" dirty="0">
              <a:latin typeface="Century Gothic"/>
              <a:ea typeface="+mn-lt"/>
              <a:cs typeface="Segoe UI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1600" dirty="0">
              <a:solidFill>
                <a:srgbClr val="808080"/>
              </a:solidFill>
              <a:latin typeface="Century Gothic"/>
              <a:cs typeface="Segoe UI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Verdana"/>
                <a:ea typeface="Verdana"/>
                <a:cs typeface="Segoe UI"/>
              </a:rPr>
              <a:t>FINANCES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 err="1">
                <a:latin typeface="Century Gothic"/>
                <a:ea typeface="+mn-lt"/>
                <a:cs typeface="Segoe UI"/>
              </a:rPr>
              <a:t>Avoir</a:t>
            </a:r>
            <a:r>
              <a:rPr lang="en-US" sz="1600" b="1" dirty="0">
                <a:latin typeface="Century Gothic"/>
                <a:ea typeface="+mn-lt"/>
                <a:cs typeface="Segoe UI"/>
              </a:rPr>
              <a:t> </a:t>
            </a:r>
            <a:r>
              <a:rPr lang="en-US" sz="1600" b="1" dirty="0" err="1">
                <a:latin typeface="Century Gothic"/>
                <a:ea typeface="+mn-lt"/>
                <a:cs typeface="Segoe UI"/>
              </a:rPr>
              <a:t>besoin</a:t>
            </a:r>
            <a:r>
              <a:rPr lang="en-US" sz="1600" b="1" dirty="0">
                <a:latin typeface="Century Gothic"/>
                <a:ea typeface="+mn-lt"/>
                <a:cs typeface="Segoe UI"/>
              </a:rPr>
              <a:t> </a:t>
            </a:r>
            <a:r>
              <a:rPr lang="en-US" sz="1600" b="1" dirty="0" err="1">
                <a:latin typeface="Century Gothic"/>
                <a:ea typeface="+mn-lt"/>
                <a:cs typeface="Segoe UI"/>
              </a:rPr>
              <a:t>d'aide</a:t>
            </a:r>
            <a:endParaRPr lang="en-US" sz="1600" b="1" dirty="0">
              <a:latin typeface="Century Gothic"/>
              <a:ea typeface="+mn-lt"/>
              <a:cs typeface="Segoe UI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Se </a:t>
            </a:r>
            <a:r>
              <a:rPr lang="en-US" sz="1600" b="1" err="1">
                <a:latin typeface="Century Gothic"/>
                <a:ea typeface="+mn-lt"/>
                <a:cs typeface="Segoe UI"/>
              </a:rPr>
              <a:t>débrouiller</a:t>
            </a:r>
            <a:r>
              <a:rPr lang="en-US" sz="1600" b="1" dirty="0">
                <a:latin typeface="Century Gothic"/>
                <a:ea typeface="+mn-lt"/>
                <a:cs typeface="Segoe UI"/>
              </a:rPr>
              <a:t> seul</a:t>
            </a:r>
            <a:endParaRPr lang="en-US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 Gothic"/>
                <a:ea typeface="+mn-lt"/>
                <a:cs typeface="Segoe UI"/>
              </a:rPr>
              <a:t>Trop </a:t>
            </a:r>
            <a:r>
              <a:rPr lang="en-US" sz="1600" b="1" dirty="0" err="1">
                <a:latin typeface="Century Gothic"/>
                <a:ea typeface="+mn-lt"/>
                <a:cs typeface="Segoe UI"/>
              </a:rPr>
              <a:t>tôt</a:t>
            </a:r>
            <a:r>
              <a:rPr lang="en-US" sz="1600" b="1" dirty="0">
                <a:latin typeface="Century Gothic"/>
                <a:ea typeface="+mn-lt"/>
                <a:cs typeface="Segoe UI"/>
              </a:rPr>
              <a:t> pour </a:t>
            </a:r>
            <a:r>
              <a:rPr lang="en-US" sz="1600" b="1" dirty="0" err="1">
                <a:latin typeface="Century Gothic"/>
                <a:ea typeface="+mn-lt"/>
                <a:cs typeface="Segoe UI"/>
              </a:rPr>
              <a:t>prédire</a:t>
            </a:r>
            <a:endParaRPr lang="en-US" sz="1600" b="1" dirty="0">
              <a:latin typeface="Century Gothic"/>
              <a:ea typeface="+mn-lt"/>
              <a:cs typeface="Segoe UI"/>
            </a:endParaRPr>
          </a:p>
        </p:txBody>
      </p:sp>
      <p:pic>
        <p:nvPicPr>
          <p:cNvPr id="25" name="Picture 23">
            <a:extLst>
              <a:ext uri="{FF2B5EF4-FFF2-40B4-BE49-F238E27FC236}">
                <a16:creationId xmlns:a16="http://schemas.microsoft.com/office/drawing/2014/main" id="{FC283EA7-AC92-7942-DE48-912D9B01B4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38" y="3020825"/>
            <a:ext cx="1096615" cy="1069401"/>
          </a:xfrm>
          <a:prstGeom prst="rect">
            <a:avLst/>
          </a:prstGeom>
        </p:spPr>
      </p:pic>
      <p:pic>
        <p:nvPicPr>
          <p:cNvPr id="30" name="Picture 19">
            <a:extLst>
              <a:ext uri="{FF2B5EF4-FFF2-40B4-BE49-F238E27FC236}">
                <a16:creationId xmlns:a16="http://schemas.microsoft.com/office/drawing/2014/main" id="{D0E375B5-3883-CE04-3886-8E3EBE84D3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06" y="5691293"/>
            <a:ext cx="944941" cy="804333"/>
          </a:xfrm>
          <a:prstGeom prst="rect">
            <a:avLst/>
          </a:prstGeom>
        </p:spPr>
      </p:pic>
      <p:pic>
        <p:nvPicPr>
          <p:cNvPr id="32" name="Picture 23">
            <a:extLst>
              <a:ext uri="{FF2B5EF4-FFF2-40B4-BE49-F238E27FC236}">
                <a16:creationId xmlns:a16="http://schemas.microsoft.com/office/drawing/2014/main" id="{09C6A4C2-1FA7-6D4B-5DEC-DE21E928C9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085" y="5018495"/>
            <a:ext cx="940405" cy="9162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CEFB34B-6BCC-3B72-74DB-BD37CE825F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338" y="8309311"/>
            <a:ext cx="685800" cy="6531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AAEEED2-7F0F-73AB-0128-F45BFEB677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7937" y="8457672"/>
            <a:ext cx="457200" cy="457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BFF9773-FE5C-9603-88D2-AC1FF514B3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284" y="3942129"/>
            <a:ext cx="571500" cy="555171"/>
          </a:xfrm>
          <a:prstGeom prst="rect">
            <a:avLst/>
          </a:prstGeom>
        </p:spPr>
      </p:pic>
      <p:pic>
        <p:nvPicPr>
          <p:cNvPr id="8" name="Picture 7" descr="A book and a pencil&#10;&#10;Description automatically generated">
            <a:extLst>
              <a:ext uri="{FF2B5EF4-FFF2-40B4-BE49-F238E27FC236}">
                <a16:creationId xmlns:a16="http://schemas.microsoft.com/office/drawing/2014/main" id="{5875683B-A814-A764-25DA-D4C0FF5CCF98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-484" r="1527" b="4210"/>
          <a:stretch/>
        </p:blipFill>
        <p:spPr>
          <a:xfrm>
            <a:off x="130630" y="7087521"/>
            <a:ext cx="1189453" cy="123202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41FCED4-3434-10DB-A341-5C909ACA61F4}"/>
              </a:ext>
            </a:extLst>
          </p:cNvPr>
          <p:cNvSpPr txBox="1"/>
          <p:nvPr/>
        </p:nvSpPr>
        <p:spPr>
          <a:xfrm>
            <a:off x="4916" y="8964561"/>
            <a:ext cx="5471651" cy="1846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" i="1">
                <a:solidFill>
                  <a:srgbClr val="272727"/>
                </a:solidFill>
                <a:latin typeface="-apple-system"/>
                <a:cs typeface="Segoe UI"/>
              </a:rPr>
              <a:t>Images used are from </a:t>
            </a:r>
            <a:r>
              <a:rPr lang="en-US" sz="600" i="1" err="1">
                <a:solidFill>
                  <a:srgbClr val="272727"/>
                </a:solidFill>
                <a:latin typeface="-apple-system"/>
                <a:cs typeface="Segoe UI"/>
              </a:rPr>
              <a:t>ParticiPics</a:t>
            </a:r>
            <a:r>
              <a:rPr lang="en-US" sz="600" i="1">
                <a:solidFill>
                  <a:srgbClr val="272727"/>
                </a:solidFill>
                <a:latin typeface="-apple-system"/>
                <a:cs typeface="Segoe UI"/>
              </a:rPr>
              <a:t> – a free, searchable database of pictographic images developed by the Aphasia Institute, </a:t>
            </a:r>
            <a:r>
              <a:rPr lang="en-US" sz="600">
                <a:latin typeface="-apple-system"/>
                <a:cs typeface="Segoe UI"/>
              </a:rPr>
              <a:t>​</a:t>
            </a:r>
            <a:r>
              <a:rPr lang="en-US" sz="600" i="1" u="sng">
                <a:solidFill>
                  <a:srgbClr val="0563C1"/>
                </a:solidFill>
                <a:latin typeface="-apple-system"/>
                <a:cs typeface="Segoe UI"/>
                <a:hlinkClick r:id="rId9"/>
              </a:rPr>
              <a:t>https://www.aphasia.ca/participics</a:t>
            </a:r>
            <a:endParaRPr lang="en-US"/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6CF9D3DA-BCBF-DA50-3257-1331B32438E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290677" y="1174857"/>
            <a:ext cx="958645" cy="917699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EBF19F5-78B6-91B5-4E37-AC17FD39A4E1}"/>
              </a:ext>
            </a:extLst>
          </p:cNvPr>
          <p:cNvSpPr txBox="1"/>
          <p:nvPr/>
        </p:nvSpPr>
        <p:spPr>
          <a:xfrm>
            <a:off x="695359" y="118241"/>
            <a:ext cx="5670044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sz="2800" b="1">
              <a:latin typeface="Century Gothic"/>
            </a:endParaRPr>
          </a:p>
        </p:txBody>
      </p:sp>
      <p:sp>
        <p:nvSpPr>
          <p:cNvPr id="11" name="TextBox 23">
            <a:extLst>
              <a:ext uri="{FF2B5EF4-FFF2-40B4-BE49-F238E27FC236}">
                <a16:creationId xmlns:a16="http://schemas.microsoft.com/office/drawing/2014/main" id="{CB15F121-81AA-14CB-2620-2DB0C83CBD82}"/>
              </a:ext>
            </a:extLst>
          </p:cNvPr>
          <p:cNvSpPr txBox="1"/>
          <p:nvPr/>
        </p:nvSpPr>
        <p:spPr>
          <a:xfrm>
            <a:off x="774713" y="30493"/>
            <a:ext cx="5993132" cy="707886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000" dirty="0">
                <a:latin typeface="Century Gothic"/>
              </a:rPr>
              <a:t>Nos </a:t>
            </a:r>
            <a:r>
              <a:rPr lang="en-CA" sz="2000" b="1" u="sng" dirty="0">
                <a:latin typeface="Century Gothic"/>
              </a:rPr>
              <a:t>OBJECTIFS</a:t>
            </a:r>
            <a:r>
              <a:rPr lang="en-CA" sz="2000" dirty="0">
                <a:latin typeface="Century Gothic"/>
              </a:rPr>
              <a:t> pour la </a:t>
            </a:r>
            <a:r>
              <a:rPr lang="en-CA" sz="2000" b="1" dirty="0">
                <a:latin typeface="Century Gothic"/>
              </a:rPr>
              <a:t>sortie</a:t>
            </a:r>
            <a:r>
              <a:rPr lang="en-CA" sz="2000" dirty="0">
                <a:latin typeface="Century Gothic"/>
              </a:rPr>
              <a:t> de </a:t>
            </a:r>
            <a:r>
              <a:rPr lang="en-CA" sz="2000" err="1">
                <a:latin typeface="Century Gothic"/>
              </a:rPr>
              <a:t>l'hôpital</a:t>
            </a:r>
            <a:r>
              <a:rPr lang="en-CA" sz="2000" dirty="0">
                <a:latin typeface="Century Gothic"/>
              </a:rPr>
              <a:t>. </a:t>
            </a:r>
          </a:p>
          <a:p>
            <a:r>
              <a:rPr lang="en-CA" sz="2000" b="1" u="sng" dirty="0">
                <a:latin typeface="Century Gothic"/>
              </a:rPr>
              <a:t>Les </a:t>
            </a:r>
            <a:r>
              <a:rPr lang="en-CA" sz="2000" b="1" u="sng" dirty="0" err="1">
                <a:latin typeface="Century Gothic"/>
              </a:rPr>
              <a:t>objectifs</a:t>
            </a:r>
            <a:r>
              <a:rPr lang="en-CA" sz="2000" b="1" u="sng" dirty="0">
                <a:latin typeface="Century Gothic"/>
              </a:rPr>
              <a:t> </a:t>
            </a:r>
            <a:r>
              <a:rPr lang="en-CA" sz="2000" b="1" u="sng" dirty="0" err="1">
                <a:latin typeface="Century Gothic"/>
              </a:rPr>
              <a:t>peuvent</a:t>
            </a:r>
            <a:r>
              <a:rPr lang="en-CA" sz="2000" b="1" u="sng" dirty="0">
                <a:latin typeface="Century Gothic"/>
              </a:rPr>
              <a:t> changer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DDE9184-A6C0-7013-8BA4-20D6A41C1D0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3932" y="124287"/>
            <a:ext cx="523875" cy="523875"/>
          </a:xfrm>
          <a:prstGeom prst="rect">
            <a:avLst/>
          </a:prstGeom>
        </p:spPr>
      </p:pic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0C163C91-9094-392E-D420-9DD3B901465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61843" y="-7310"/>
            <a:ext cx="485058" cy="530021"/>
          </a:xfrm>
          <a:prstGeom prst="rect">
            <a:avLst/>
          </a:prstGeom>
        </p:spPr>
      </p:pic>
      <p:pic>
        <p:nvPicPr>
          <p:cNvPr id="17" name="Picture 16" descr="A person in a wheelchair&#10;&#10;Description automatically generated">
            <a:extLst>
              <a:ext uri="{FF2B5EF4-FFF2-40B4-BE49-F238E27FC236}">
                <a16:creationId xmlns:a16="http://schemas.microsoft.com/office/drawing/2014/main" id="{236DE834-9536-6BBA-EBB0-75DB7CC08946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530" t="21081" r="2941" b="13147"/>
          <a:stretch/>
        </p:blipFill>
        <p:spPr>
          <a:xfrm>
            <a:off x="4320889" y="678169"/>
            <a:ext cx="2491356" cy="53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423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291</Words>
  <Application>Microsoft Office PowerPoint</Application>
  <PresentationFormat>Letter Paper (8.5x11 in)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Aran Oberle</dc:creator>
  <cp:lastModifiedBy>Mario Chique Alfonzo</cp:lastModifiedBy>
  <cp:revision>1313</cp:revision>
  <cp:lastPrinted>2024-03-25T14:38:31Z</cp:lastPrinted>
  <dcterms:created xsi:type="dcterms:W3CDTF">2023-05-10T14:41:26Z</dcterms:created>
  <dcterms:modified xsi:type="dcterms:W3CDTF">2024-05-15T15:46:08Z</dcterms:modified>
</cp:coreProperties>
</file>