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7" r:id="rId2"/>
    <p:sldId id="345" r:id="rId3"/>
    <p:sldId id="322" r:id="rId4"/>
    <p:sldId id="321" r:id="rId5"/>
    <p:sldId id="324" r:id="rId6"/>
    <p:sldId id="330" r:id="rId7"/>
    <p:sldId id="331" r:id="rId8"/>
    <p:sldId id="332" r:id="rId9"/>
    <p:sldId id="329" r:id="rId10"/>
    <p:sldId id="325" r:id="rId11"/>
    <p:sldId id="326" r:id="rId12"/>
    <p:sldId id="327" r:id="rId13"/>
    <p:sldId id="328" r:id="rId14"/>
    <p:sldId id="346" r:id="rId15"/>
    <p:sldId id="343" r:id="rId16"/>
    <p:sldId id="342" r:id="rId17"/>
    <p:sldId id="341" r:id="rId18"/>
    <p:sldId id="340" r:id="rId19"/>
    <p:sldId id="339" r:id="rId20"/>
    <p:sldId id="338" r:id="rId21"/>
    <p:sldId id="337" r:id="rId22"/>
    <p:sldId id="336" r:id="rId23"/>
    <p:sldId id="335" r:id="rId24"/>
    <p:sldId id="334" r:id="rId25"/>
    <p:sldId id="333" r:id="rId2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07DE0-B96B-28F7-B2C1-91CCED57AB5A}" v="4" dt="2024-02-14T17:01:05.017"/>
    <p1510:client id="{8E6D3BE4-BB7B-F90C-FBCD-B646A5BA1BA1}" v="71" dt="2024-02-14T17:00:40.646"/>
    <p1510:client id="{950AD827-2ED7-B0BC-7B96-C017F4D365F6}" v="3" dt="2024-02-15T18:37:31.703"/>
    <p1510:client id="{A9FD8867-406F-502E-5DBD-228CA0126903}" v="7" dt="2024-02-16T15:00:26.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8E6D3BE4-BB7B-F90C-FBCD-B646A5BA1BA1}"/>
    <pc:docChg chg="addSld modSld sldOrd">
      <pc:chgData name="Laura Dunn" userId="S::laudunn@toh.ca::a1b48991-b855-4e9d-9b46-097d553f086f" providerId="AD" clId="Web-{8E6D3BE4-BB7B-F90C-FBCD-B646A5BA1BA1}" dt="2024-02-14T17:00:39.646" v="51" actId="20577"/>
      <pc:docMkLst>
        <pc:docMk/>
      </pc:docMkLst>
      <pc:sldChg chg="addSp delSp modSp new ord">
        <pc:chgData name="Laura Dunn" userId="S::laudunn@toh.ca::a1b48991-b855-4e9d-9b46-097d553f086f" providerId="AD" clId="Web-{8E6D3BE4-BB7B-F90C-FBCD-B646A5BA1BA1}" dt="2024-02-14T17:00:39.646" v="51" actId="20577"/>
        <pc:sldMkLst>
          <pc:docMk/>
          <pc:sldMk cId="1734966142" sldId="347"/>
        </pc:sldMkLst>
        <pc:spChg chg="del">
          <ac:chgData name="Laura Dunn" userId="S::laudunn@toh.ca::a1b48991-b855-4e9d-9b46-097d553f086f" providerId="AD" clId="Web-{8E6D3BE4-BB7B-F90C-FBCD-B646A5BA1BA1}" dt="2024-02-14T16:57:05.331" v="3"/>
          <ac:spMkLst>
            <pc:docMk/>
            <pc:sldMk cId="1734966142" sldId="347"/>
            <ac:spMk id="2" creationId="{BD726D66-B694-6F89-DABE-CE2AD5044C97}"/>
          </ac:spMkLst>
        </pc:spChg>
        <pc:spChg chg="del">
          <ac:chgData name="Laura Dunn" userId="S::laudunn@toh.ca::a1b48991-b855-4e9d-9b46-097d553f086f" providerId="AD" clId="Web-{8E6D3BE4-BB7B-F90C-FBCD-B646A5BA1BA1}" dt="2024-02-14T16:57:02.644" v="2"/>
          <ac:spMkLst>
            <pc:docMk/>
            <pc:sldMk cId="1734966142" sldId="347"/>
            <ac:spMk id="3" creationId="{1D0CFDDC-5E38-7FE2-BA6A-85DF866C4FE8}"/>
          </ac:spMkLst>
        </pc:spChg>
        <pc:spChg chg="add mod">
          <ac:chgData name="Laura Dunn" userId="S::laudunn@toh.ca::a1b48991-b855-4e9d-9b46-097d553f086f" providerId="AD" clId="Web-{8E6D3BE4-BB7B-F90C-FBCD-B646A5BA1BA1}" dt="2024-02-14T17:00:39.646" v="51" actId="20577"/>
          <ac:spMkLst>
            <pc:docMk/>
            <pc:sldMk cId="1734966142" sldId="347"/>
            <ac:spMk id="5" creationId="{71DDEEB2-C141-E5CC-4597-4DEBF544A0C4}"/>
          </ac:spMkLst>
        </pc:spChg>
        <pc:spChg chg="add mod">
          <ac:chgData name="Laura Dunn" userId="S::laudunn@toh.ca::a1b48991-b855-4e9d-9b46-097d553f086f" providerId="AD" clId="Web-{8E6D3BE4-BB7B-F90C-FBCD-B646A5BA1BA1}" dt="2024-02-14T17:00:14.521" v="49" actId="1076"/>
          <ac:spMkLst>
            <pc:docMk/>
            <pc:sldMk cId="1734966142" sldId="347"/>
            <ac:spMk id="6" creationId="{AC3F85CE-8B5D-BDD1-E4B1-7B06649CB0DB}"/>
          </ac:spMkLst>
        </pc:spChg>
        <pc:picChg chg="add mod ord">
          <ac:chgData name="Laura Dunn" userId="S::laudunn@toh.ca::a1b48991-b855-4e9d-9b46-097d553f086f" providerId="AD" clId="Web-{8E6D3BE4-BB7B-F90C-FBCD-B646A5BA1BA1}" dt="2024-02-14T16:57:21.425" v="7" actId="1076"/>
          <ac:picMkLst>
            <pc:docMk/>
            <pc:sldMk cId="1734966142" sldId="347"/>
            <ac:picMk id="4" creationId="{868716DB-A6E4-91CF-7AD8-15E96E051A56}"/>
          </ac:picMkLst>
        </pc:picChg>
      </pc:sldChg>
    </pc:docChg>
  </pc:docChgLst>
  <pc:docChgLst>
    <pc:chgData name="Laura Dunn" userId="S::laudunn@toh.ca::a1b48991-b855-4e9d-9b46-097d553f086f" providerId="AD" clId="Web-{950AD827-2ED7-B0BC-7B96-C017F4D365F6}"/>
    <pc:docChg chg="modSld">
      <pc:chgData name="Laura Dunn" userId="S::laudunn@toh.ca::a1b48991-b855-4e9d-9b46-097d553f086f" providerId="AD" clId="Web-{950AD827-2ED7-B0BC-7B96-C017F4D365F6}" dt="2024-02-15T18:34:03.012" v="0" actId="20577"/>
      <pc:docMkLst>
        <pc:docMk/>
      </pc:docMkLst>
      <pc:sldChg chg="modSp">
        <pc:chgData name="Laura Dunn" userId="S::laudunn@toh.ca::a1b48991-b855-4e9d-9b46-097d553f086f" providerId="AD" clId="Web-{950AD827-2ED7-B0BC-7B96-C017F4D365F6}" dt="2024-02-15T18:34:03.012" v="0" actId="20577"/>
        <pc:sldMkLst>
          <pc:docMk/>
          <pc:sldMk cId="1734966142" sldId="347"/>
        </pc:sldMkLst>
        <pc:spChg chg="mod">
          <ac:chgData name="Laura Dunn" userId="S::laudunn@toh.ca::a1b48991-b855-4e9d-9b46-097d553f086f" providerId="AD" clId="Web-{950AD827-2ED7-B0BC-7B96-C017F4D365F6}" dt="2024-02-15T18:34:03.012" v="0" actId="20577"/>
          <ac:spMkLst>
            <pc:docMk/>
            <pc:sldMk cId="1734966142" sldId="347"/>
            <ac:spMk id="6" creationId="{AC3F85CE-8B5D-BDD1-E4B1-7B06649CB0DB}"/>
          </ac:spMkLst>
        </pc:spChg>
      </pc:sldChg>
    </pc:docChg>
  </pc:docChgLst>
  <pc:docChgLst>
    <pc:chgData name="Laura Dunn" userId="S::laudunn@toh.ca::a1b48991-b855-4e9d-9b46-097d553f086f" providerId="AD" clId="Web-{A9FD8867-406F-502E-5DBD-228CA0126903}"/>
    <pc:docChg chg="modSld">
      <pc:chgData name="Laura Dunn" userId="S::laudunn@toh.ca::a1b48991-b855-4e9d-9b46-097d553f086f" providerId="AD" clId="Web-{A9FD8867-406F-502E-5DBD-228CA0126903}" dt="2024-02-16T15:00:26.256" v="4" actId="1076"/>
      <pc:docMkLst>
        <pc:docMk/>
      </pc:docMkLst>
      <pc:sldChg chg="modSp">
        <pc:chgData name="Laura Dunn" userId="S::laudunn@toh.ca::a1b48991-b855-4e9d-9b46-097d553f086f" providerId="AD" clId="Web-{A9FD8867-406F-502E-5DBD-228CA0126903}" dt="2024-02-16T15:00:26.256" v="4" actId="1076"/>
        <pc:sldMkLst>
          <pc:docMk/>
          <pc:sldMk cId="1734966142" sldId="347"/>
        </pc:sldMkLst>
        <pc:spChg chg="mod">
          <ac:chgData name="Laura Dunn" userId="S::laudunn@toh.ca::a1b48991-b855-4e9d-9b46-097d553f086f" providerId="AD" clId="Web-{A9FD8867-406F-502E-5DBD-228CA0126903}" dt="2024-02-16T15:00:26.256" v="4" actId="1076"/>
          <ac:spMkLst>
            <pc:docMk/>
            <pc:sldMk cId="1734966142" sldId="347"/>
            <ac:spMk id="6" creationId="{AC3F85CE-8B5D-BDD1-E4B1-7B06649CB0DB}"/>
          </ac:spMkLst>
        </pc:spChg>
      </pc:sldChg>
    </pc:docChg>
  </pc:docChgLst>
  <pc:docChgLst>
    <pc:chgData name="Laura Dunn" userId="S::laudunn@toh.ca::a1b48991-b855-4e9d-9b46-097d553f086f" providerId="AD" clId="Web-{84707DE0-B96B-28F7-B2C1-91CCED57AB5A}"/>
    <pc:docChg chg="modSld">
      <pc:chgData name="Laura Dunn" userId="S::laudunn@toh.ca::a1b48991-b855-4e9d-9b46-097d553f086f" providerId="AD" clId="Web-{84707DE0-B96B-28F7-B2C1-91CCED57AB5A}" dt="2024-02-14T17:01:03.908" v="0" actId="20577"/>
      <pc:docMkLst>
        <pc:docMk/>
      </pc:docMkLst>
      <pc:sldChg chg="modSp">
        <pc:chgData name="Laura Dunn" userId="S::laudunn@toh.ca::a1b48991-b855-4e9d-9b46-097d553f086f" providerId="AD" clId="Web-{84707DE0-B96B-28F7-B2C1-91CCED57AB5A}" dt="2024-02-14T17:01:03.908" v="0" actId="20577"/>
        <pc:sldMkLst>
          <pc:docMk/>
          <pc:sldMk cId="1734966142" sldId="347"/>
        </pc:sldMkLst>
        <pc:spChg chg="mod">
          <ac:chgData name="Laura Dunn" userId="S::laudunn@toh.ca::a1b48991-b855-4e9d-9b46-097d553f086f" providerId="AD" clId="Web-{84707DE0-B96B-28F7-B2C1-91CCED57AB5A}" dt="2024-02-14T17:01:03.908" v="0" actId="20577"/>
          <ac:spMkLst>
            <pc:docMk/>
            <pc:sldMk cId="1734966142" sldId="347"/>
            <ac:spMk id="5" creationId="{71DDEEB2-C141-E5CC-4597-4DEBF544A0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hyperlink" Target="https://doi.org/10.3390%2Fijerph18105125" TargetMode="External"/><Relationship Id="rId4" Type="http://schemas.openxmlformats.org/officeDocument/2006/relationships/image" Target="../media/image6.png"/><Relationship Id="rId9" Type="http://schemas.openxmlformats.org/officeDocument/2006/relationships/hyperlink" Target="https://creativecommons.org/licenses/by-sa/4.0/legalcod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hyperlink" Target="https://doi.org/10.3390%2Fijerph18105125" TargetMode="External"/><Relationship Id="rId4" Type="http://schemas.openxmlformats.org/officeDocument/2006/relationships/image" Target="../media/image19.png"/><Relationship Id="rId9" Type="http://schemas.openxmlformats.org/officeDocument/2006/relationships/hyperlink" Target="https://creativecommons.org/licenses/by-sa/4.0/legalcod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hyperlink" Target="https://doi.org/10.3390%2Fijerph18105125" TargetMode="External"/><Relationship Id="rId5" Type="http://schemas.openxmlformats.org/officeDocument/2006/relationships/image" Target="../media/image20.png"/><Relationship Id="rId10" Type="http://schemas.openxmlformats.org/officeDocument/2006/relationships/hyperlink" Target="https://creativecommons.org/licenses/by-sa/4.0/legalcode" TargetMode="External"/><Relationship Id="rId4" Type="http://schemas.openxmlformats.org/officeDocument/2006/relationships/image" Target="../media/image18.png"/><Relationship Id="rId9" Type="http://schemas.openxmlformats.org/officeDocument/2006/relationships/hyperlink" Target="https://iddsi.org/framewor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hyperlink" Target="https://doi.org/10.3390%2Fijerph18105125" TargetMode="External"/><Relationship Id="rId4" Type="http://schemas.openxmlformats.org/officeDocument/2006/relationships/image" Target="../media/image21.png"/><Relationship Id="rId9" Type="http://schemas.openxmlformats.org/officeDocument/2006/relationships/hyperlink" Target="https://creativecommons.org/licenses/by-sa/4.0/legalcod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hyperlink" Target="https://doi.org/10.3390%2Fijerph18105125" TargetMode="External"/><Relationship Id="rId2" Type="http://schemas.openxmlformats.org/officeDocument/2006/relationships/image" Target="../media/image2.png"/><Relationship Id="rId16" Type="http://schemas.openxmlformats.org/officeDocument/2006/relationships/hyperlink" Target="https://creativecommons.org/licenses/by-sa/4.0/legalcode"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s://iddsi.org/framework/" TargetMode="Externa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s://doi.org/10.3390%2Fijerph18105125" TargetMode="External"/><Relationship Id="rId4" Type="http://schemas.openxmlformats.org/officeDocument/2006/relationships/image" Target="../media/image12.png"/><Relationship Id="rId9" Type="http://schemas.openxmlformats.org/officeDocument/2006/relationships/hyperlink" Target="https://creativecommons.org/licenses/by-sa/4.0/legalcod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hyperlink" Target="https://doi.org/10.3390%2Fijerph18105125" TargetMode="External"/><Relationship Id="rId3"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21.png"/><Relationship Id="rId17" Type="http://schemas.openxmlformats.org/officeDocument/2006/relationships/hyperlink" Target="https://creativecommons.org/licenses/by-sa/4.0/legalcode" TargetMode="External"/><Relationship Id="rId2" Type="http://schemas.openxmlformats.org/officeDocument/2006/relationships/image" Target="../media/image2.png"/><Relationship Id="rId16" Type="http://schemas.openxmlformats.org/officeDocument/2006/relationships/hyperlink" Target="https://iddsi.org/framework/"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sa/4.0/legalcode" TargetMode="External"/><Relationship Id="rId3" Type="http://schemas.openxmlformats.org/officeDocument/2006/relationships/image" Target="../media/image14.png"/><Relationship Id="rId7" Type="http://schemas.openxmlformats.org/officeDocument/2006/relationships/hyperlink" Target="https://iddsi.org/framewor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doi.org/10.3390%2Fijerph18105125" TargetMode="External"/><Relationship Id="rId5" Type="http://schemas.openxmlformats.org/officeDocument/2006/relationships/image" Target="../media/image2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creativecommons.org/licenses/by-sa/4.0/legalcod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iddsi.org/framework/" TargetMode="External"/><Relationship Id="rId5" Type="http://schemas.openxmlformats.org/officeDocument/2006/relationships/hyperlink" Target="https://doi.org/10.3390%2Fijerph18105125"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i.org/10.3390%2Fijerph1810512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hyperlink" Target="https://doi.org/10.3390%2Fijerph18105125" TargetMode="External"/><Relationship Id="rId2" Type="http://schemas.openxmlformats.org/officeDocument/2006/relationships/image" Target="../media/image2.png"/><Relationship Id="rId16" Type="http://schemas.openxmlformats.org/officeDocument/2006/relationships/hyperlink" Target="https://creativecommons.org/licenses/by-sa/4.0/legalcode"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s://iddsi.org/framework/" TargetMode="Externa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doi.org/10.3390%2Fijerph1810512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sa/4.0/legalcode" TargetMode="External"/><Relationship Id="rId3" Type="http://schemas.openxmlformats.org/officeDocument/2006/relationships/image" Target="../media/image8.png"/><Relationship Id="rId7" Type="http://schemas.openxmlformats.org/officeDocument/2006/relationships/hyperlink" Target="https://iddsi.org/framewor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doi.org/10.3390%2Fijerph18105125"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hyperlink" Target="https://doi.org/10.3390%2Fijerph18105125" TargetMode="External"/><Relationship Id="rId4" Type="http://schemas.openxmlformats.org/officeDocument/2006/relationships/image" Target="../media/image6.png"/><Relationship Id="rId9" Type="http://schemas.openxmlformats.org/officeDocument/2006/relationships/hyperlink" Target="https://creativecommons.org/licenses/by-sa/4.0/legalcod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hyperlink" Target="https://doi.org/10.3390%2Fijerph18105125" TargetMode="External"/><Relationship Id="rId4" Type="http://schemas.openxmlformats.org/officeDocument/2006/relationships/image" Target="../media/image19.png"/><Relationship Id="rId9" Type="http://schemas.openxmlformats.org/officeDocument/2006/relationships/hyperlink" Target="https://creativecommons.org/licenses/by-sa/4.0/legalcode"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hyperlink" Target="https://doi.org/10.3390%2Fijerph18105125" TargetMode="External"/><Relationship Id="rId5" Type="http://schemas.openxmlformats.org/officeDocument/2006/relationships/image" Target="../media/image20.png"/><Relationship Id="rId10" Type="http://schemas.openxmlformats.org/officeDocument/2006/relationships/hyperlink" Target="https://creativecommons.org/licenses/by-sa/4.0/legalcode" TargetMode="External"/><Relationship Id="rId4" Type="http://schemas.openxmlformats.org/officeDocument/2006/relationships/image" Target="../media/image18.png"/><Relationship Id="rId9" Type="http://schemas.openxmlformats.org/officeDocument/2006/relationships/hyperlink" Target="https://iddsi.org/framewor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hyperlink" Target="https://doi.org/10.3390%2Fijerph18105125" TargetMode="External"/><Relationship Id="rId4" Type="http://schemas.openxmlformats.org/officeDocument/2006/relationships/image" Target="../media/image21.png"/><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hyperlink" Target="https://doi.org/10.3390%2Fijerph18105125" TargetMode="External"/><Relationship Id="rId4" Type="http://schemas.openxmlformats.org/officeDocument/2006/relationships/image" Target="../media/image12.png"/><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hyperlink" Target="https://doi.org/10.3390%2Fijerph18105125" TargetMode="External"/><Relationship Id="rId3"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21.png"/><Relationship Id="rId17" Type="http://schemas.openxmlformats.org/officeDocument/2006/relationships/hyperlink" Target="https://creativecommons.org/licenses/by-sa/4.0/legalcode" TargetMode="External"/><Relationship Id="rId2" Type="http://schemas.openxmlformats.org/officeDocument/2006/relationships/image" Target="../media/image2.png"/><Relationship Id="rId16" Type="http://schemas.openxmlformats.org/officeDocument/2006/relationships/hyperlink" Target="https://iddsi.org/framework/"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hyperlink" Target="https://doi.org/10.3390%2Fijerph18105125" TargetMode="External"/><Relationship Id="rId3" Type="http://schemas.openxmlformats.org/officeDocument/2006/relationships/image" Target="../media/image14.png"/><Relationship Id="rId7" Type="http://schemas.openxmlformats.org/officeDocument/2006/relationships/hyperlink" Target="https://creativecommons.org/licenses/by-sa/4.0/legalcode"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iddsi.org/framework/" TargetMode="External"/><Relationship Id="rId5"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doi.org/10.3390%2Fijerph1810512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i.org/10.3390%2Fijerph1810512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doi.org/10.3390%2Fijerph18105125"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sa/4.0/legalcode" TargetMode="External"/><Relationship Id="rId3" Type="http://schemas.openxmlformats.org/officeDocument/2006/relationships/image" Target="../media/image8.png"/><Relationship Id="rId7" Type="http://schemas.openxmlformats.org/officeDocument/2006/relationships/hyperlink" Target="https://iddsi.org/framewor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doi.org/10.3390%2Fijerph181051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cover with white text&#10;&#10;Description automatically generated">
            <a:extLst>
              <a:ext uri="{FF2B5EF4-FFF2-40B4-BE49-F238E27FC236}">
                <a16:creationId xmlns:a16="http://schemas.microsoft.com/office/drawing/2014/main" id="{868716DB-A6E4-91CF-7AD8-15E96E051A56}"/>
              </a:ext>
            </a:extLst>
          </p:cNvPr>
          <p:cNvPicPr>
            <a:picLocks noGrp="1" noChangeAspect="1"/>
          </p:cNvPicPr>
          <p:nvPr>
            <p:ph idx="1"/>
          </p:nvPr>
        </p:nvPicPr>
        <p:blipFill>
          <a:blip r:embed="rId2"/>
          <a:stretch>
            <a:fillRect/>
          </a:stretch>
        </p:blipFill>
        <p:spPr>
          <a:xfrm>
            <a:off x="-85179" y="-129179"/>
            <a:ext cx="7956341" cy="10304999"/>
          </a:xfrm>
        </p:spPr>
      </p:pic>
      <p:sp>
        <p:nvSpPr>
          <p:cNvPr id="5" name="TextBox 4">
            <a:extLst>
              <a:ext uri="{FF2B5EF4-FFF2-40B4-BE49-F238E27FC236}">
                <a16:creationId xmlns:a16="http://schemas.microsoft.com/office/drawing/2014/main" id="{71DDEEB2-C141-E5CC-4597-4DEBF544A0C4}"/>
              </a:ext>
            </a:extLst>
          </p:cNvPr>
          <p:cNvSpPr txBox="1"/>
          <p:nvPr/>
        </p:nvSpPr>
        <p:spPr>
          <a:xfrm>
            <a:off x="2576" y="3501410"/>
            <a:ext cx="7769035"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6000" dirty="0">
                <a:solidFill>
                  <a:schemeClr val="bg1"/>
                </a:solidFill>
                <a:ea typeface="+mn-lt"/>
                <a:cs typeface="+mn-lt"/>
              </a:rPr>
              <a:t>Diet Textures </a:t>
            </a:r>
            <a:endParaRPr lang="en-US" sz="6000">
              <a:solidFill>
                <a:schemeClr val="bg1"/>
              </a:solidFill>
              <a:cs typeface="Calibri"/>
            </a:endParaRPr>
          </a:p>
          <a:p>
            <a:pPr algn="ctr"/>
            <a:r>
              <a:rPr lang="en-CA" sz="6000" dirty="0">
                <a:solidFill>
                  <a:schemeClr val="bg1"/>
                </a:solidFill>
                <a:cs typeface="Calibri" panose="020F0502020204030204"/>
              </a:rPr>
              <a:t>and Consistencies</a:t>
            </a:r>
          </a:p>
          <a:p>
            <a:pPr algn="ctr"/>
            <a:endParaRPr lang="en-US" sz="2400" dirty="0">
              <a:solidFill>
                <a:schemeClr val="bg1"/>
              </a:solidFill>
              <a:ea typeface="+mn-lt"/>
              <a:cs typeface="+mn-lt"/>
            </a:endParaRPr>
          </a:p>
          <a:p>
            <a:pPr algn="ctr"/>
            <a:r>
              <a:rPr lang="en-US" sz="2400" dirty="0">
                <a:solidFill>
                  <a:schemeClr val="bg1"/>
                </a:solidFill>
                <a:ea typeface="+mn-lt"/>
                <a:cs typeface="+mn-lt"/>
              </a:rPr>
              <a:t>Aphasia-friendly toolkit Feb 2024 </a:t>
            </a:r>
            <a:endParaRPr lang="en-CA" sz="2400" dirty="0">
              <a:solidFill>
                <a:schemeClr val="bg1"/>
              </a:solidFill>
              <a:ea typeface="+mn-lt"/>
              <a:cs typeface="+mn-lt"/>
            </a:endParaRPr>
          </a:p>
          <a:p>
            <a:pPr algn="ctr"/>
            <a:endParaRPr lang="en-CA" sz="6000" dirty="0">
              <a:solidFill>
                <a:schemeClr val="bg1"/>
              </a:solidFill>
              <a:cs typeface="Calibri" panose="020F0502020204030204"/>
            </a:endParaRPr>
          </a:p>
        </p:txBody>
      </p:sp>
      <p:sp>
        <p:nvSpPr>
          <p:cNvPr id="6" name="TextBox 5">
            <a:extLst>
              <a:ext uri="{FF2B5EF4-FFF2-40B4-BE49-F238E27FC236}">
                <a16:creationId xmlns:a16="http://schemas.microsoft.com/office/drawing/2014/main" id="{AC3F85CE-8B5D-BDD1-E4B1-7B06649CB0DB}"/>
              </a:ext>
            </a:extLst>
          </p:cNvPr>
          <p:cNvSpPr txBox="1"/>
          <p:nvPr/>
        </p:nvSpPr>
        <p:spPr>
          <a:xfrm>
            <a:off x="575026" y="7788672"/>
            <a:ext cx="662879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latin typeface="Calibri"/>
                <a:ea typeface="Calibri"/>
                <a:cs typeface="Calibri"/>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r>
              <a:rPr lang="en-US" sz="1400" dirty="0">
                <a:latin typeface="Calibri"/>
                <a:ea typeface="Open Sans"/>
                <a:cs typeface="Open Sans"/>
              </a:rPr>
              <a:t>​</a:t>
            </a:r>
            <a:endParaRPr lang="en-US" sz="1400">
              <a:latin typeface="Calibri"/>
              <a:ea typeface="Open Sans"/>
              <a:cs typeface="Open Sans"/>
            </a:endParaRPr>
          </a:p>
        </p:txBody>
      </p:sp>
    </p:spTree>
    <p:extLst>
      <p:ext uri="{BB962C8B-B14F-4D97-AF65-F5344CB8AC3E}">
        <p14:creationId xmlns:p14="http://schemas.microsoft.com/office/powerpoint/2010/main" val="173496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B8609-272D-DA56-9DDF-23162920BCE6}"/>
              </a:ext>
            </a:extLst>
          </p:cNvPr>
          <p:cNvSpPr/>
          <p:nvPr/>
        </p:nvSpPr>
        <p:spPr>
          <a:xfrm>
            <a:off x="211455" y="4707197"/>
            <a:ext cx="7368439" cy="497153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908F92-92D6-B0C0-419B-00A9C9F0786E}"/>
              </a:ext>
            </a:extLst>
          </p:cNvPr>
          <p:cNvSpPr txBox="1"/>
          <p:nvPr/>
        </p:nvSpPr>
        <p:spPr>
          <a:xfrm>
            <a:off x="1270289" y="4708509"/>
            <a:ext cx="5439211" cy="43406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lvl="2">
              <a:lnSpc>
                <a:spcPct val="150000"/>
              </a:lnSpc>
            </a:pPr>
            <a:r>
              <a:rPr lang="en-US" b="1" u="sng">
                <a:latin typeface="Century Gothic"/>
                <a:ea typeface="+mn-lt"/>
                <a:cs typeface="+mn-lt"/>
              </a:rPr>
              <a:t>On a fork:</a:t>
            </a:r>
            <a:endParaRPr lang="en-US"/>
          </a:p>
          <a:p>
            <a:pPr marL="1657350" lvl="3" indent="-285750">
              <a:lnSpc>
                <a:spcPct val="150000"/>
              </a:lnSpc>
              <a:buFont typeface="Calibri"/>
              <a:buChar char="-"/>
            </a:pPr>
            <a:r>
              <a:rPr lang="en-US" b="1">
                <a:latin typeface="Century Gothic"/>
                <a:ea typeface="+mn-lt"/>
                <a:cs typeface="+mn-lt"/>
              </a:rPr>
              <a:t>Lumps</a:t>
            </a:r>
            <a:r>
              <a:rPr lang="en-US">
                <a:latin typeface="Century Gothic"/>
                <a:ea typeface="+mn-lt"/>
                <a:cs typeface="+mn-lt"/>
              </a:rPr>
              <a:t> are small __________</a:t>
            </a:r>
            <a:endParaRPr lang="en-US" b="1">
              <a:latin typeface="Century Gothic"/>
              <a:ea typeface="+mn-lt"/>
              <a:cs typeface="+mn-lt"/>
            </a:endParaRPr>
          </a:p>
          <a:p>
            <a:pPr marL="1657350" lvl="3" indent="-285750">
              <a:lnSpc>
                <a:spcPct val="150000"/>
              </a:lnSpc>
              <a:buFont typeface="Calibri"/>
              <a:buChar char="-"/>
            </a:pPr>
            <a:r>
              <a:rPr lang="en-US" b="1">
                <a:latin typeface="Century Gothic"/>
                <a:ea typeface="+mn-lt"/>
                <a:cs typeface="+mn-lt"/>
              </a:rPr>
              <a:t>No liquid drips </a:t>
            </a:r>
            <a:r>
              <a:rPr lang="en-US">
                <a:latin typeface="Century Gothic"/>
                <a:ea typeface="+mn-lt"/>
                <a:cs typeface="+mn-lt"/>
              </a:rPr>
              <a:t>through fork</a:t>
            </a:r>
          </a:p>
          <a:p>
            <a:pPr marL="285750" indent="-285750">
              <a:lnSpc>
                <a:spcPct val="150000"/>
              </a:lnSpc>
              <a:buFont typeface="Calibri"/>
              <a:buChar char="-"/>
            </a:pPr>
            <a:endParaRPr lang="en-US" b="1">
              <a:latin typeface="Century Gothic"/>
              <a:ea typeface="+mn-lt"/>
              <a:cs typeface="+mn-lt"/>
            </a:endParaRPr>
          </a:p>
          <a:p>
            <a:pPr lvl="2">
              <a:lnSpc>
                <a:spcPct val="150000"/>
              </a:lnSpc>
            </a:pPr>
            <a:r>
              <a:rPr lang="en-US" b="1" u="sng">
                <a:latin typeface="Century Gothic"/>
                <a:ea typeface="+mn-lt"/>
                <a:cs typeface="+mn-lt"/>
              </a:rPr>
              <a:t>On a spoon:</a:t>
            </a:r>
            <a:endParaRPr lang="en-US"/>
          </a:p>
          <a:p>
            <a:pPr marL="1657350" lvl="3" indent="-285750">
              <a:lnSpc>
                <a:spcPct val="150000"/>
              </a:lnSpc>
              <a:buFont typeface="Calibri,Sans-Serif"/>
              <a:buChar char="-"/>
            </a:pPr>
            <a:r>
              <a:rPr lang="en-US" b="1">
                <a:latin typeface="Century Gothic"/>
                <a:ea typeface="+mn-lt"/>
                <a:cs typeface="+mn-lt"/>
              </a:rPr>
              <a:t>Holds shape</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Falls off easily</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firm</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sticky</a:t>
            </a:r>
            <a:endParaRPr lang="en-US">
              <a:cs typeface="Calibri" panose="020F0502020204030204"/>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290364" y="508077"/>
            <a:ext cx="7079752" cy="4194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Minced and Moist</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minced and moist food is: </a:t>
            </a:r>
          </a:p>
          <a:p>
            <a:pPr marL="285750" indent="-285750">
              <a:lnSpc>
                <a:spcPct val="150000"/>
              </a:lnSpc>
              <a:buFont typeface="Calibri,Sans-Serif"/>
              <a:buChar char="-"/>
            </a:pPr>
            <a:r>
              <a:rPr lang="en-US" b="1">
                <a:latin typeface="Century Gothic"/>
                <a:ea typeface="+mn-lt"/>
                <a:cs typeface="+mn-lt"/>
              </a:rPr>
              <a:t>Soft </a:t>
            </a:r>
            <a:r>
              <a:rPr lang="en-US">
                <a:latin typeface="Century Gothic"/>
                <a:ea typeface="+mn-lt"/>
                <a:cs typeface="+mn-lt"/>
              </a:rPr>
              <a:t>and </a:t>
            </a:r>
            <a:r>
              <a:rPr lang="en-US" b="1">
                <a:latin typeface="Century Gothic"/>
                <a:ea typeface="+mn-lt"/>
                <a:cs typeface="+mn-lt"/>
              </a:rPr>
              <a:t>moist</a:t>
            </a:r>
          </a:p>
          <a:p>
            <a:pPr marL="285750" indent="-285750">
              <a:lnSpc>
                <a:spcPct val="150000"/>
              </a:lnSpc>
              <a:buFont typeface="Calibri,Sans-Serif"/>
              <a:buChar char="-"/>
            </a:pPr>
            <a:r>
              <a:rPr lang="en-US" b="1">
                <a:latin typeface="Century Gothic"/>
                <a:ea typeface="+mn-lt"/>
                <a:cs typeface="+mn-lt"/>
              </a:rPr>
              <a:t>No biting </a:t>
            </a:r>
            <a:r>
              <a:rPr lang="en-US">
                <a:latin typeface="Century Gothic"/>
                <a:ea typeface="+mn-lt"/>
                <a:cs typeface="+mn-lt"/>
              </a:rPr>
              <a:t>needed</a:t>
            </a:r>
          </a:p>
          <a:p>
            <a:pPr marL="285750" indent="-285750">
              <a:lnSpc>
                <a:spcPct val="150000"/>
              </a:lnSpc>
              <a:buFont typeface="Calibri,Sans-Serif"/>
              <a:buChar char="-"/>
            </a:pPr>
            <a:r>
              <a:rPr lang="en-US" b="1">
                <a:latin typeface="Century Gothic"/>
                <a:ea typeface="+mn-lt"/>
                <a:cs typeface="+mn-lt"/>
              </a:rPr>
              <a:t>Very little chewing </a:t>
            </a:r>
            <a:r>
              <a:rPr lang="en-US">
                <a:latin typeface="Century Gothic"/>
                <a:ea typeface="+mn-lt"/>
                <a:cs typeface="+mn-lt"/>
              </a:rPr>
              <a:t>needed</a:t>
            </a:r>
          </a:p>
          <a:p>
            <a:pPr marL="285750" indent="-285750">
              <a:lnSpc>
                <a:spcPct val="150000"/>
              </a:lnSpc>
              <a:buFont typeface="Calibri,Sans-Serif"/>
              <a:buChar char="-"/>
            </a:pPr>
            <a:r>
              <a:rPr lang="en-US" b="1">
                <a:latin typeface="Century Gothic"/>
                <a:ea typeface="+mn-lt"/>
                <a:cs typeface="+mn-lt"/>
              </a:rPr>
              <a:t>Lumps </a:t>
            </a:r>
            <a:r>
              <a:rPr lang="en-US">
                <a:latin typeface="Century Gothic"/>
                <a:ea typeface="+mn-lt"/>
                <a:cs typeface="+mn-lt"/>
              </a:rPr>
              <a:t>are</a:t>
            </a:r>
            <a:r>
              <a:rPr lang="en-US" b="1">
                <a:latin typeface="Century Gothic"/>
                <a:ea typeface="+mn-lt"/>
                <a:cs typeface="+mn-lt"/>
              </a:rPr>
              <a:t> 4mm</a:t>
            </a:r>
          </a:p>
          <a:p>
            <a:pPr marL="285750" indent="-285750">
              <a:lnSpc>
                <a:spcPct val="150000"/>
              </a:lnSpc>
              <a:buFont typeface="Calibri,Sans-Serif"/>
              <a:buChar char="-"/>
            </a:pPr>
            <a:r>
              <a:rPr lang="en-US" b="1">
                <a:latin typeface="Century Gothic"/>
                <a:ea typeface="+mn-lt"/>
                <a:cs typeface="+mn-lt"/>
              </a:rPr>
              <a:t>Lumps can be mashed </a:t>
            </a:r>
            <a:r>
              <a:rPr lang="en-US">
                <a:latin typeface="Century Gothic"/>
                <a:ea typeface="+mn-lt"/>
                <a:cs typeface="+mn-lt"/>
              </a:rPr>
              <a:t>with tongue</a:t>
            </a:r>
          </a:p>
          <a:p>
            <a:pPr marL="285750" indent="-285750">
              <a:lnSpc>
                <a:spcPct val="150000"/>
              </a:lnSpc>
              <a:buFont typeface="Calibri,Sans-Serif"/>
              <a:buChar char="-"/>
            </a:pPr>
            <a:r>
              <a:rPr lang="en-US" b="1">
                <a:latin typeface="Century Gothic"/>
                <a:ea typeface="+mn-lt"/>
                <a:cs typeface="+mn-lt"/>
              </a:rPr>
              <a:t>No liquid drips </a:t>
            </a:r>
            <a:r>
              <a:rPr lang="en-US">
                <a:latin typeface="Century Gothic"/>
                <a:ea typeface="+mn-lt"/>
                <a:cs typeface="+mn-lt"/>
              </a:rPr>
              <a:t>from fork</a:t>
            </a: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3"/>
          <a:stretch>
            <a:fillRect/>
          </a:stretch>
        </p:blipFill>
        <p:spPr>
          <a:xfrm>
            <a:off x="3065387" y="44676"/>
            <a:ext cx="1290966" cy="1236609"/>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4"/>
          <a:stretch>
            <a:fillRect/>
          </a:stretch>
        </p:blipFill>
        <p:spPr>
          <a:xfrm>
            <a:off x="4288325" y="504831"/>
            <a:ext cx="517702" cy="528473"/>
          </a:xfrm>
          <a:prstGeom prst="rect">
            <a:avLst/>
          </a:prstGeom>
        </p:spPr>
      </p:pic>
      <p:pic>
        <p:nvPicPr>
          <p:cNvPr id="8" name="Picture 8" descr="A picture containing food, dish, eaten&#10;&#10;Description automatically generated">
            <a:extLst>
              <a:ext uri="{FF2B5EF4-FFF2-40B4-BE49-F238E27FC236}">
                <a16:creationId xmlns:a16="http://schemas.microsoft.com/office/drawing/2014/main" id="{99D5F032-33BB-D2CE-B527-DD9227D1FA9C}"/>
              </a:ext>
            </a:extLst>
          </p:cNvPr>
          <p:cNvPicPr>
            <a:picLocks noChangeAspect="1"/>
          </p:cNvPicPr>
          <p:nvPr/>
        </p:nvPicPr>
        <p:blipFill>
          <a:blip r:embed="rId5"/>
          <a:stretch>
            <a:fillRect/>
          </a:stretch>
        </p:blipFill>
        <p:spPr>
          <a:xfrm>
            <a:off x="295836" y="5117137"/>
            <a:ext cx="1734671" cy="1046224"/>
          </a:xfrm>
          <a:prstGeom prst="rect">
            <a:avLst/>
          </a:prstGeom>
        </p:spPr>
      </p:pic>
      <p:pic>
        <p:nvPicPr>
          <p:cNvPr id="14" name="Picture 25" descr="A picture containing indoor, eaten&#10;&#10;Description automatically generated">
            <a:extLst>
              <a:ext uri="{FF2B5EF4-FFF2-40B4-BE49-F238E27FC236}">
                <a16:creationId xmlns:a16="http://schemas.microsoft.com/office/drawing/2014/main" id="{22E5571D-0456-5859-FA37-4ECB6CAC8EE8}"/>
              </a:ext>
            </a:extLst>
          </p:cNvPr>
          <p:cNvPicPr>
            <a:picLocks noChangeAspect="1"/>
          </p:cNvPicPr>
          <p:nvPr/>
        </p:nvPicPr>
        <p:blipFill>
          <a:blip r:embed="rId6"/>
          <a:stretch>
            <a:fillRect/>
          </a:stretch>
        </p:blipFill>
        <p:spPr>
          <a:xfrm>
            <a:off x="646579" y="7345504"/>
            <a:ext cx="1382806" cy="1806949"/>
          </a:xfrm>
          <a:prstGeom prst="rect">
            <a:avLst/>
          </a:prstGeom>
        </p:spPr>
      </p:pic>
      <p:pic>
        <p:nvPicPr>
          <p:cNvPr id="17" name="Picture 26" descr="A picture containing indoor&#10;&#10;Description automatically generated">
            <a:extLst>
              <a:ext uri="{FF2B5EF4-FFF2-40B4-BE49-F238E27FC236}">
                <a16:creationId xmlns:a16="http://schemas.microsoft.com/office/drawing/2014/main" id="{06B396E6-E4B1-5D18-7191-C48FEA88E9A6}"/>
              </a:ext>
            </a:extLst>
          </p:cNvPr>
          <p:cNvPicPr>
            <a:picLocks noChangeAspect="1"/>
          </p:cNvPicPr>
          <p:nvPr/>
        </p:nvPicPr>
        <p:blipFill>
          <a:blip r:embed="rId7"/>
          <a:stretch>
            <a:fillRect/>
          </a:stretch>
        </p:blipFill>
        <p:spPr>
          <a:xfrm rot="16200000">
            <a:off x="818309" y="5741102"/>
            <a:ext cx="689723" cy="1734671"/>
          </a:xfrm>
          <a:prstGeom prst="rect">
            <a:avLst/>
          </a:prstGeom>
        </p:spPr>
      </p:pic>
      <p:sp>
        <p:nvSpPr>
          <p:cNvPr id="5" name="TextBox 4">
            <a:extLst>
              <a:ext uri="{FF2B5EF4-FFF2-40B4-BE49-F238E27FC236}">
                <a16:creationId xmlns:a16="http://schemas.microsoft.com/office/drawing/2014/main" id="{84E7B9C8-B5C1-234D-FA1A-6D7389CE471A}"/>
              </a:ext>
            </a:extLst>
          </p:cNvPr>
          <p:cNvSpPr txBox="1"/>
          <p:nvPr/>
        </p:nvSpPr>
        <p:spPr>
          <a:xfrm>
            <a:off x="223442" y="928614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1" name="TextBox 10">
            <a:extLst>
              <a:ext uri="{FF2B5EF4-FFF2-40B4-BE49-F238E27FC236}">
                <a16:creationId xmlns:a16="http://schemas.microsoft.com/office/drawing/2014/main" id="{AD1DE0BC-B965-E9C2-D591-4546EC3D47ED}"/>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271547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34C378-65B2-C332-F5D3-2F360C008875}"/>
              </a:ext>
            </a:extLst>
          </p:cNvPr>
          <p:cNvSpPr txBox="1"/>
          <p:nvPr/>
        </p:nvSpPr>
        <p:spPr>
          <a:xfrm>
            <a:off x="194239" y="178293"/>
            <a:ext cx="7079752" cy="4609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Soft and Bite Sized</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soft and bite sized food is: </a:t>
            </a:r>
          </a:p>
          <a:p>
            <a:pPr marL="285750" indent="-285750">
              <a:lnSpc>
                <a:spcPct val="150000"/>
              </a:lnSpc>
              <a:buFont typeface="Calibri,Sans-Serif"/>
              <a:buChar char="-"/>
            </a:pPr>
            <a:r>
              <a:rPr lang="en-US" b="1">
                <a:latin typeface="Century Gothic"/>
                <a:ea typeface="+mn-lt"/>
                <a:cs typeface="+mn-lt"/>
              </a:rPr>
              <a:t>Soft</a:t>
            </a:r>
            <a:endParaRPr lang="en-US">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Tender</a:t>
            </a:r>
            <a:endParaRPr lang="en-US">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Moist</a:t>
            </a:r>
            <a:endParaRPr lang="en-US">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No liquid</a:t>
            </a:r>
            <a:r>
              <a:rPr lang="en-US">
                <a:latin typeface="Century Gothic"/>
                <a:ea typeface="+mn-lt"/>
                <a:cs typeface="+mn-lt"/>
              </a:rPr>
              <a:t> leaking/dripping  </a:t>
            </a:r>
            <a:endParaRPr lang="en-US" b="1">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Bite sized</a:t>
            </a:r>
            <a:r>
              <a:rPr lang="en-US">
                <a:latin typeface="Century Gothic"/>
                <a:ea typeface="+mn-lt"/>
                <a:cs typeface="+mn-lt"/>
              </a:rPr>
              <a:t> pieces (1.5cm x 1.5cm or smaller) </a:t>
            </a:r>
            <a:endParaRPr lang="en-US" b="1">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Soft</a:t>
            </a:r>
            <a:r>
              <a:rPr lang="en-US">
                <a:latin typeface="Century Gothic"/>
                <a:ea typeface="+mn-lt"/>
                <a:cs typeface="+mn-lt"/>
              </a:rPr>
              <a:t> enough to </a:t>
            </a:r>
            <a:r>
              <a:rPr lang="en-US" b="1">
                <a:latin typeface="Century Gothic"/>
                <a:ea typeface="+mn-lt"/>
                <a:cs typeface="+mn-lt"/>
              </a:rPr>
              <a:t>mash with fork</a:t>
            </a:r>
          </a:p>
          <a:p>
            <a:pPr marL="285750" indent="-285750">
              <a:lnSpc>
                <a:spcPct val="150000"/>
              </a:lnSpc>
              <a:buFont typeface="Calibri,Sans-Serif"/>
              <a:buChar char="-"/>
            </a:pPr>
            <a:r>
              <a:rPr lang="en-US" b="1">
                <a:latin typeface="Century Gothic"/>
                <a:ea typeface="+mn-lt"/>
                <a:cs typeface="+mn-lt"/>
              </a:rPr>
              <a:t>No knife</a:t>
            </a:r>
            <a:r>
              <a:rPr lang="en-US">
                <a:latin typeface="Century Gothic"/>
                <a:ea typeface="+mn-lt"/>
                <a:cs typeface="+mn-lt"/>
              </a:rPr>
              <a:t> needed</a:t>
            </a:r>
          </a:p>
        </p:txBody>
      </p:sp>
      <p:sp>
        <p:nvSpPr>
          <p:cNvPr id="4" name="Rectangle 3">
            <a:extLst>
              <a:ext uri="{FF2B5EF4-FFF2-40B4-BE49-F238E27FC236}">
                <a16:creationId xmlns:a16="http://schemas.microsoft.com/office/drawing/2014/main" id="{D4B59269-B8C3-4616-7557-A2C49C850D88}"/>
              </a:ext>
            </a:extLst>
          </p:cNvPr>
          <p:cNvSpPr/>
          <p:nvPr/>
        </p:nvSpPr>
        <p:spPr>
          <a:xfrm>
            <a:off x="200493" y="4850260"/>
            <a:ext cx="7379401" cy="458961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3"/>
          <a:stretch>
            <a:fillRect/>
          </a:stretch>
        </p:blipFill>
        <p:spPr>
          <a:xfrm>
            <a:off x="3125329" y="225761"/>
            <a:ext cx="561062" cy="560990"/>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4"/>
          <a:stretch>
            <a:fillRect/>
          </a:stretch>
        </p:blipFill>
        <p:spPr>
          <a:xfrm>
            <a:off x="3983751" y="42103"/>
            <a:ext cx="951308" cy="940348"/>
          </a:xfrm>
          <a:prstGeom prst="rect">
            <a:avLst/>
          </a:prstGeom>
        </p:spPr>
      </p:pic>
      <p:sp>
        <p:nvSpPr>
          <p:cNvPr id="7" name="TextBox 6">
            <a:extLst>
              <a:ext uri="{FF2B5EF4-FFF2-40B4-BE49-F238E27FC236}">
                <a16:creationId xmlns:a16="http://schemas.microsoft.com/office/drawing/2014/main" id="{4691E3EC-128F-F776-FC32-67873F003474}"/>
              </a:ext>
            </a:extLst>
          </p:cNvPr>
          <p:cNvSpPr txBox="1"/>
          <p:nvPr/>
        </p:nvSpPr>
        <p:spPr>
          <a:xfrm>
            <a:off x="1158110" y="4835529"/>
            <a:ext cx="6272540" cy="3917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lvl="2">
              <a:lnSpc>
                <a:spcPct val="150000"/>
              </a:lnSpc>
            </a:pPr>
            <a:r>
              <a:rPr lang="en-US" b="1" u="sng">
                <a:latin typeface="Century Gothic"/>
                <a:ea typeface="+mn-lt"/>
                <a:cs typeface="+mn-lt"/>
              </a:rPr>
              <a:t>Size:</a:t>
            </a:r>
          </a:p>
          <a:p>
            <a:pPr marL="1657350" lvl="3" indent="-285750">
              <a:lnSpc>
                <a:spcPct val="150000"/>
              </a:lnSpc>
              <a:buFont typeface="Calibri"/>
              <a:buChar char="-"/>
            </a:pPr>
            <a:r>
              <a:rPr lang="en-US" b="1">
                <a:latin typeface="Century Gothic"/>
                <a:ea typeface="+mn-lt"/>
                <a:cs typeface="+mn-lt"/>
              </a:rPr>
              <a:t>Dice-sized</a:t>
            </a:r>
            <a:r>
              <a:rPr lang="en-US">
                <a:latin typeface="Century Gothic"/>
                <a:ea typeface="+mn-lt"/>
                <a:cs typeface="+mn-lt"/>
              </a:rPr>
              <a:t> or</a:t>
            </a:r>
            <a:r>
              <a:rPr lang="en-US" b="1">
                <a:latin typeface="Century Gothic"/>
                <a:ea typeface="+mn-lt"/>
                <a:cs typeface="+mn-lt"/>
              </a:rPr>
              <a:t> smaller</a:t>
            </a:r>
          </a:p>
          <a:p>
            <a:pPr marL="1657350" lvl="3" indent="-285750">
              <a:lnSpc>
                <a:spcPct val="150000"/>
              </a:lnSpc>
              <a:buFont typeface="Calibri"/>
              <a:buChar char="-"/>
            </a:pPr>
            <a:endParaRPr lang="en-US" b="1">
              <a:latin typeface="Century Gothic"/>
              <a:ea typeface="+mn-lt"/>
              <a:cs typeface="+mn-lt"/>
            </a:endParaRPr>
          </a:p>
          <a:p>
            <a:pPr lvl="2">
              <a:lnSpc>
                <a:spcPct val="150000"/>
              </a:lnSpc>
            </a:pPr>
            <a:r>
              <a:rPr lang="en-US" b="1" u="sng">
                <a:latin typeface="Century Gothic"/>
                <a:ea typeface="+mn-lt"/>
                <a:cs typeface="+mn-lt"/>
              </a:rPr>
              <a:t>Softness:</a:t>
            </a:r>
            <a:endParaRPr lang="en-US"/>
          </a:p>
          <a:p>
            <a:pPr marL="1657350" lvl="3" indent="-285750">
              <a:lnSpc>
                <a:spcPct val="150000"/>
              </a:lnSpc>
              <a:buFont typeface="Calibri,Sans-Serif"/>
              <a:buChar char="-"/>
            </a:pPr>
            <a:r>
              <a:rPr lang="en-US">
                <a:latin typeface="Century Gothic"/>
                <a:cs typeface="Calibri" panose="020F0502020204030204"/>
              </a:rPr>
              <a:t>Pieces can be</a:t>
            </a:r>
            <a:r>
              <a:rPr lang="en-US" b="1">
                <a:latin typeface="Century Gothic"/>
                <a:cs typeface="Calibri" panose="020F0502020204030204"/>
              </a:rPr>
              <a:t> crushed with fork </a:t>
            </a:r>
            <a:r>
              <a:rPr lang="en-US">
                <a:latin typeface="Century Gothic"/>
                <a:cs typeface="Calibri" panose="020F0502020204030204"/>
              </a:rPr>
              <a:t>using enough pressure to </a:t>
            </a:r>
            <a:r>
              <a:rPr lang="en-US" b="1">
                <a:latin typeface="Century Gothic"/>
                <a:cs typeface="Calibri" panose="020F0502020204030204"/>
              </a:rPr>
              <a:t>make thumb nail white</a:t>
            </a:r>
          </a:p>
          <a:p>
            <a:pPr marL="1657350" lvl="3" indent="-285750">
              <a:lnSpc>
                <a:spcPct val="150000"/>
              </a:lnSpc>
              <a:buFont typeface="Calibri,Sans-Serif"/>
              <a:buChar char="-"/>
            </a:pPr>
            <a:r>
              <a:rPr lang="en-US" b="1">
                <a:latin typeface="Century Gothic"/>
                <a:cs typeface="Calibri" panose="020F0502020204030204"/>
              </a:rPr>
              <a:t>Pieces stay crushed </a:t>
            </a:r>
            <a:r>
              <a:rPr lang="en-US">
                <a:latin typeface="Century Gothic"/>
                <a:cs typeface="Calibri" panose="020F0502020204030204"/>
              </a:rPr>
              <a:t>after fork removed</a:t>
            </a:r>
          </a:p>
        </p:txBody>
      </p:sp>
      <p:pic>
        <p:nvPicPr>
          <p:cNvPr id="9" name="Picture 12" descr="A picture containing fork, weapon&#10;&#10;Description automatically generated">
            <a:extLst>
              <a:ext uri="{FF2B5EF4-FFF2-40B4-BE49-F238E27FC236}">
                <a16:creationId xmlns:a16="http://schemas.microsoft.com/office/drawing/2014/main" id="{C9568FA8-D6F2-4B44-8642-4C60FEFC750F}"/>
              </a:ext>
            </a:extLst>
          </p:cNvPr>
          <p:cNvPicPr>
            <a:picLocks noChangeAspect="1"/>
          </p:cNvPicPr>
          <p:nvPr/>
        </p:nvPicPr>
        <p:blipFill>
          <a:blip r:embed="rId5"/>
          <a:stretch>
            <a:fillRect/>
          </a:stretch>
        </p:blipFill>
        <p:spPr>
          <a:xfrm>
            <a:off x="570660" y="7931464"/>
            <a:ext cx="1628775" cy="1057275"/>
          </a:xfrm>
          <a:prstGeom prst="rect">
            <a:avLst/>
          </a:prstGeom>
        </p:spPr>
      </p:pic>
      <p:pic>
        <p:nvPicPr>
          <p:cNvPr id="13" name="Picture 13" descr="A picture containing indoor, tableware&#10;&#10;Description automatically generated">
            <a:extLst>
              <a:ext uri="{FF2B5EF4-FFF2-40B4-BE49-F238E27FC236}">
                <a16:creationId xmlns:a16="http://schemas.microsoft.com/office/drawing/2014/main" id="{196BE648-DC9F-D7FD-3EA6-1580C1C5FC85}"/>
              </a:ext>
            </a:extLst>
          </p:cNvPr>
          <p:cNvPicPr>
            <a:picLocks noChangeAspect="1"/>
          </p:cNvPicPr>
          <p:nvPr/>
        </p:nvPicPr>
        <p:blipFill>
          <a:blip r:embed="rId6"/>
          <a:stretch>
            <a:fillRect/>
          </a:stretch>
        </p:blipFill>
        <p:spPr>
          <a:xfrm>
            <a:off x="575422" y="7101202"/>
            <a:ext cx="1646144" cy="685800"/>
          </a:xfrm>
          <a:prstGeom prst="rect">
            <a:avLst/>
          </a:prstGeom>
        </p:spPr>
      </p:pic>
      <p:pic>
        <p:nvPicPr>
          <p:cNvPr id="3" name="Picture 2">
            <a:extLst>
              <a:ext uri="{FF2B5EF4-FFF2-40B4-BE49-F238E27FC236}">
                <a16:creationId xmlns:a16="http://schemas.microsoft.com/office/drawing/2014/main" id="{71FA91C7-C62A-B904-319B-5437BA26B0EC}"/>
              </a:ext>
            </a:extLst>
          </p:cNvPr>
          <p:cNvPicPr>
            <a:picLocks noChangeAspect="1"/>
          </p:cNvPicPr>
          <p:nvPr/>
        </p:nvPicPr>
        <p:blipFill rotWithShape="1">
          <a:blip r:embed="rId7"/>
          <a:srcRect b="13415"/>
          <a:stretch/>
        </p:blipFill>
        <p:spPr>
          <a:xfrm>
            <a:off x="843183" y="5427975"/>
            <a:ext cx="1129158" cy="978315"/>
          </a:xfrm>
          <a:prstGeom prst="rect">
            <a:avLst/>
          </a:prstGeom>
        </p:spPr>
      </p:pic>
      <p:sp>
        <p:nvSpPr>
          <p:cNvPr id="5" name="TextBox 4">
            <a:extLst>
              <a:ext uri="{FF2B5EF4-FFF2-40B4-BE49-F238E27FC236}">
                <a16:creationId xmlns:a16="http://schemas.microsoft.com/office/drawing/2014/main" id="{CE4E2C55-C2A3-E499-208D-C8994DA4518A}"/>
              </a:ext>
            </a:extLst>
          </p:cNvPr>
          <p:cNvSpPr txBox="1"/>
          <p:nvPr/>
        </p:nvSpPr>
        <p:spPr>
          <a:xfrm>
            <a:off x="201517" y="9082705"/>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2" name="TextBox 11">
            <a:extLst>
              <a:ext uri="{FF2B5EF4-FFF2-40B4-BE49-F238E27FC236}">
                <a16:creationId xmlns:a16="http://schemas.microsoft.com/office/drawing/2014/main" id="{AE8980E7-BF01-E46B-CA2D-3177FC8E8824}"/>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94292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99E770-AE33-7686-7D79-1FDD3195D2DC}"/>
              </a:ext>
            </a:extLst>
          </p:cNvPr>
          <p:cNvSpPr/>
          <p:nvPr/>
        </p:nvSpPr>
        <p:spPr>
          <a:xfrm>
            <a:off x="200493" y="5324928"/>
            <a:ext cx="7379401" cy="399448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3"/>
          <a:stretch>
            <a:fillRect/>
          </a:stretch>
        </p:blipFill>
        <p:spPr>
          <a:xfrm>
            <a:off x="3687319" y="784957"/>
            <a:ext cx="832066" cy="821121"/>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4"/>
          <a:stretch>
            <a:fillRect/>
          </a:stretch>
        </p:blipFill>
        <p:spPr>
          <a:xfrm>
            <a:off x="4518234" y="719924"/>
            <a:ext cx="951308" cy="951187"/>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5"/>
          <a:stretch>
            <a:fillRect/>
          </a:stretch>
        </p:blipFill>
        <p:spPr>
          <a:xfrm>
            <a:off x="5557481" y="720788"/>
            <a:ext cx="712825" cy="734411"/>
          </a:xfrm>
          <a:prstGeom prst="rect">
            <a:avLst/>
          </a:prstGeom>
        </p:spPr>
      </p:pic>
      <p:sp>
        <p:nvSpPr>
          <p:cNvPr id="9" name="TextBox 8">
            <a:extLst>
              <a:ext uri="{FF2B5EF4-FFF2-40B4-BE49-F238E27FC236}">
                <a16:creationId xmlns:a16="http://schemas.microsoft.com/office/drawing/2014/main" id="{213CAC65-E3FF-AC8E-364D-B66D677F4155}"/>
              </a:ext>
            </a:extLst>
          </p:cNvPr>
          <p:cNvSpPr txBox="1"/>
          <p:nvPr/>
        </p:nvSpPr>
        <p:spPr>
          <a:xfrm>
            <a:off x="207971" y="1030234"/>
            <a:ext cx="7079752" cy="4194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Easy to Chew</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easy to chew food is: </a:t>
            </a:r>
          </a:p>
          <a:p>
            <a:pPr marL="285750" indent="-285750">
              <a:lnSpc>
                <a:spcPct val="150000"/>
              </a:lnSpc>
              <a:buFont typeface="Calibri,Sans-Serif"/>
              <a:buChar char="-"/>
            </a:pPr>
            <a:r>
              <a:rPr lang="en-US" b="1">
                <a:latin typeface="Century Gothic"/>
                <a:ea typeface="+mn-lt"/>
                <a:cs typeface="Arial"/>
              </a:rPr>
              <a:t>Soft</a:t>
            </a:r>
            <a:endParaRPr lang="en-US">
              <a:latin typeface="Century Gothic"/>
              <a:ea typeface="+mn-lt"/>
              <a:cs typeface="Arial"/>
            </a:endParaRPr>
          </a:p>
          <a:p>
            <a:pPr marL="285750" indent="-285750">
              <a:lnSpc>
                <a:spcPct val="150000"/>
              </a:lnSpc>
              <a:buFont typeface="Calibri,Sans-Serif"/>
              <a:buChar char="-"/>
            </a:pPr>
            <a:r>
              <a:rPr lang="en-US" b="1">
                <a:latin typeface="Century Gothic"/>
                <a:ea typeface="+mn-lt"/>
                <a:cs typeface="Arial"/>
              </a:rPr>
              <a:t>Tender</a:t>
            </a:r>
            <a:endParaRPr lang="en-US">
              <a:latin typeface="Century Gothic"/>
              <a:ea typeface="+mn-lt"/>
              <a:cs typeface="Arial"/>
            </a:endParaRPr>
          </a:p>
          <a:p>
            <a:pPr marL="285750" indent="-285750">
              <a:lnSpc>
                <a:spcPct val="150000"/>
              </a:lnSpc>
              <a:buFont typeface="Calibri,Sans-Serif"/>
              <a:buChar char="-"/>
            </a:pPr>
            <a:r>
              <a:rPr lang="en-US" b="1">
                <a:latin typeface="Century Gothic"/>
                <a:ea typeface="+mn-lt"/>
                <a:cs typeface="Arial"/>
              </a:rPr>
              <a:t>No liquid</a:t>
            </a:r>
            <a:r>
              <a:rPr lang="en-US">
                <a:latin typeface="Century Gothic"/>
                <a:ea typeface="+mn-lt"/>
                <a:cs typeface="Arial"/>
              </a:rPr>
              <a:t> leaking/dripping  </a:t>
            </a:r>
          </a:p>
          <a:p>
            <a:pPr marL="285750" indent="-285750">
              <a:lnSpc>
                <a:spcPct val="150000"/>
              </a:lnSpc>
              <a:buFont typeface="Calibri,Sans-Serif"/>
              <a:buChar char="-"/>
            </a:pPr>
            <a:r>
              <a:rPr lang="en-US" b="1">
                <a:latin typeface="Century Gothic"/>
                <a:ea typeface="+mn-lt"/>
                <a:cs typeface="Arial"/>
              </a:rPr>
              <a:t>Soft</a:t>
            </a:r>
            <a:r>
              <a:rPr lang="en-US">
                <a:latin typeface="Century Gothic"/>
                <a:ea typeface="+mn-lt"/>
                <a:cs typeface="Arial"/>
              </a:rPr>
              <a:t> enough to </a:t>
            </a:r>
            <a:r>
              <a:rPr lang="en-US" b="1">
                <a:latin typeface="Century Gothic"/>
                <a:ea typeface="+mn-lt"/>
                <a:cs typeface="Arial"/>
              </a:rPr>
              <a:t>mash with fork</a:t>
            </a:r>
            <a:endParaRPr lang="en-US">
              <a:latin typeface="Century Gothic"/>
              <a:ea typeface="+mn-lt"/>
              <a:cs typeface="Arial"/>
            </a:endParaRPr>
          </a:p>
          <a:p>
            <a:pPr marL="285750" indent="-285750">
              <a:lnSpc>
                <a:spcPct val="150000"/>
              </a:lnSpc>
              <a:buFont typeface="Calibri,Sans-Serif"/>
              <a:buChar char="-"/>
            </a:pPr>
            <a:r>
              <a:rPr lang="en-US" b="1">
                <a:latin typeface="Century Gothic"/>
                <a:ea typeface="+mn-lt"/>
                <a:cs typeface="Arial"/>
              </a:rPr>
              <a:t>No knife</a:t>
            </a:r>
            <a:r>
              <a:rPr lang="en-US">
                <a:latin typeface="Century Gothic"/>
                <a:ea typeface="+mn-lt"/>
                <a:cs typeface="Arial"/>
              </a:rPr>
              <a:t> needed</a:t>
            </a:r>
            <a:endParaRPr lang="en-US">
              <a:latin typeface="Calibri" panose="020F0502020204030204"/>
              <a:cs typeface="Calibri" panose="020F0502020204030204"/>
            </a:endParaRPr>
          </a:p>
          <a:p>
            <a:pPr algn="ctr">
              <a:lnSpc>
                <a:spcPct val="150000"/>
              </a:lnSpc>
            </a:pPr>
            <a:endParaRPr lang="en-US">
              <a:latin typeface="Century Gothic"/>
              <a:cs typeface="Calibri" panose="020F0502020204030204"/>
            </a:endParaRPr>
          </a:p>
        </p:txBody>
      </p:sp>
      <p:sp>
        <p:nvSpPr>
          <p:cNvPr id="7" name="TextBox 6">
            <a:extLst>
              <a:ext uri="{FF2B5EF4-FFF2-40B4-BE49-F238E27FC236}">
                <a16:creationId xmlns:a16="http://schemas.microsoft.com/office/drawing/2014/main" id="{D9CCC3BD-92CC-C598-C1F3-FA36E4D7FF18}"/>
              </a:ext>
            </a:extLst>
          </p:cNvPr>
          <p:cNvSpPr txBox="1"/>
          <p:nvPr/>
        </p:nvSpPr>
        <p:spPr>
          <a:xfrm>
            <a:off x="1174135" y="5388557"/>
            <a:ext cx="6599729" cy="30941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lvl="2">
              <a:lnSpc>
                <a:spcPct val="150000"/>
              </a:lnSpc>
            </a:pPr>
            <a:r>
              <a:rPr lang="en-US" b="1" u="sng">
                <a:latin typeface="Century Gothic"/>
                <a:ea typeface="+mn-lt"/>
                <a:cs typeface="+mn-lt"/>
              </a:rPr>
              <a:t>Softness</a:t>
            </a:r>
            <a:endParaRPr lang="en-US" u="sng">
              <a:cs typeface="Calibri"/>
            </a:endParaRPr>
          </a:p>
          <a:p>
            <a:pPr marL="1657350" lvl="3" indent="-285750">
              <a:lnSpc>
                <a:spcPct val="150000"/>
              </a:lnSpc>
              <a:buFont typeface="Calibri"/>
              <a:buChar char="-"/>
            </a:pPr>
            <a:r>
              <a:rPr lang="en-US" b="1">
                <a:latin typeface="Century Gothic"/>
                <a:ea typeface="+mn-lt"/>
                <a:cs typeface="+mn-lt"/>
              </a:rPr>
              <a:t>Cut easily </a:t>
            </a:r>
            <a:r>
              <a:rPr lang="en-US">
                <a:latin typeface="Century Gothic"/>
                <a:ea typeface="+mn-lt"/>
                <a:cs typeface="+mn-lt"/>
              </a:rPr>
              <a:t>with</a:t>
            </a:r>
            <a:r>
              <a:rPr lang="en-US" b="1">
                <a:latin typeface="Century Gothic"/>
                <a:ea typeface="+mn-lt"/>
                <a:cs typeface="+mn-lt"/>
              </a:rPr>
              <a:t> side of fork</a:t>
            </a:r>
            <a:r>
              <a:rPr lang="en-US">
                <a:latin typeface="Century Gothic"/>
                <a:ea typeface="+mn-lt"/>
                <a:cs typeface="+mn-lt"/>
              </a:rPr>
              <a:t> or spoon</a:t>
            </a:r>
            <a:endParaRPr lang="en-US">
              <a:latin typeface="Calibri"/>
              <a:ea typeface="+mn-lt"/>
              <a:cs typeface="+mn-lt"/>
            </a:endParaRPr>
          </a:p>
          <a:p>
            <a:pPr marL="1657350" lvl="3" indent="-285750">
              <a:lnSpc>
                <a:spcPct val="150000"/>
              </a:lnSpc>
              <a:buFont typeface="Calibri"/>
              <a:buChar char="-"/>
            </a:pPr>
            <a:endParaRPr lang="en-US">
              <a:latin typeface="Century Gothic"/>
              <a:ea typeface="+mn-lt"/>
              <a:cs typeface="+mn-lt"/>
            </a:endParaRPr>
          </a:p>
          <a:p>
            <a:pPr marL="1657350" lvl="3" indent="-285750">
              <a:lnSpc>
                <a:spcPct val="150000"/>
              </a:lnSpc>
              <a:buFont typeface="Calibri"/>
              <a:buChar char="-"/>
            </a:pPr>
            <a:r>
              <a:rPr lang="en-US">
                <a:latin typeface="Century Gothic"/>
                <a:ea typeface="+mn-lt"/>
                <a:cs typeface="+mn-lt"/>
              </a:rPr>
              <a:t>Pieces can be</a:t>
            </a:r>
            <a:r>
              <a:rPr lang="en-US" b="1">
                <a:latin typeface="Century Gothic"/>
                <a:ea typeface="+mn-lt"/>
                <a:cs typeface="+mn-lt"/>
              </a:rPr>
              <a:t> crushed with fork </a:t>
            </a:r>
            <a:endParaRPr lang="en-US">
              <a:latin typeface="Century Gothic"/>
              <a:ea typeface="+mn-lt"/>
              <a:cs typeface="+mn-lt"/>
            </a:endParaRPr>
          </a:p>
          <a:p>
            <a:pPr marL="1657350" lvl="3" indent="-285750">
              <a:lnSpc>
                <a:spcPct val="150000"/>
              </a:lnSpc>
              <a:buFont typeface="Calibri"/>
              <a:buChar char="-"/>
            </a:pPr>
            <a:endParaRPr lang="en-US" b="1">
              <a:latin typeface="Century Gothic"/>
              <a:ea typeface="+mn-lt"/>
              <a:cs typeface="+mn-lt"/>
            </a:endParaRPr>
          </a:p>
          <a:p>
            <a:pPr marL="1657350" lvl="3" indent="-285750">
              <a:lnSpc>
                <a:spcPct val="150000"/>
              </a:lnSpc>
              <a:buFont typeface="Calibri,Sans-Serif"/>
              <a:buChar char="-"/>
            </a:pPr>
            <a:r>
              <a:rPr lang="en-US" b="1">
                <a:latin typeface="Century Gothic"/>
                <a:ea typeface="+mn-lt"/>
                <a:cs typeface="+mn-lt"/>
              </a:rPr>
              <a:t>Pieces stay crushed</a:t>
            </a:r>
            <a:r>
              <a:rPr lang="en-US">
                <a:latin typeface="Century Gothic"/>
                <a:ea typeface="+mn-lt"/>
                <a:cs typeface="+mn-lt"/>
              </a:rPr>
              <a:t> after fork removed</a:t>
            </a:r>
            <a:endParaRPr lang="en-US"/>
          </a:p>
        </p:txBody>
      </p:sp>
      <p:pic>
        <p:nvPicPr>
          <p:cNvPr id="10" name="Picture 12" descr="A picture containing fork, weapon&#10;&#10;Description automatically generated">
            <a:extLst>
              <a:ext uri="{FF2B5EF4-FFF2-40B4-BE49-F238E27FC236}">
                <a16:creationId xmlns:a16="http://schemas.microsoft.com/office/drawing/2014/main" id="{8441DC7C-7BA2-1263-137D-32A67FB11BF5}"/>
              </a:ext>
            </a:extLst>
          </p:cNvPr>
          <p:cNvPicPr>
            <a:picLocks noChangeAspect="1"/>
          </p:cNvPicPr>
          <p:nvPr/>
        </p:nvPicPr>
        <p:blipFill>
          <a:blip r:embed="rId6"/>
          <a:stretch>
            <a:fillRect/>
          </a:stretch>
        </p:blipFill>
        <p:spPr>
          <a:xfrm>
            <a:off x="340317" y="7658445"/>
            <a:ext cx="1628775" cy="1057275"/>
          </a:xfrm>
          <a:prstGeom prst="rect">
            <a:avLst/>
          </a:prstGeom>
        </p:spPr>
      </p:pic>
      <p:pic>
        <p:nvPicPr>
          <p:cNvPr id="13" name="Picture 13" descr="A picture containing indoor, tableware&#10;&#10;Description automatically generated">
            <a:extLst>
              <a:ext uri="{FF2B5EF4-FFF2-40B4-BE49-F238E27FC236}">
                <a16:creationId xmlns:a16="http://schemas.microsoft.com/office/drawing/2014/main" id="{1DCEBDAC-5554-759E-0413-CFED13148468}"/>
              </a:ext>
            </a:extLst>
          </p:cNvPr>
          <p:cNvPicPr>
            <a:picLocks noChangeAspect="1"/>
          </p:cNvPicPr>
          <p:nvPr/>
        </p:nvPicPr>
        <p:blipFill>
          <a:blip r:embed="rId7"/>
          <a:stretch>
            <a:fillRect/>
          </a:stretch>
        </p:blipFill>
        <p:spPr>
          <a:xfrm>
            <a:off x="344243" y="6847737"/>
            <a:ext cx="1646144" cy="685800"/>
          </a:xfrm>
          <a:prstGeom prst="rect">
            <a:avLst/>
          </a:prstGeom>
        </p:spPr>
      </p:pic>
      <p:pic>
        <p:nvPicPr>
          <p:cNvPr id="8" name="Picture 6" descr="A picture containing plate, indoor, fork, piece&#10;&#10;Description automatically generated">
            <a:extLst>
              <a:ext uri="{FF2B5EF4-FFF2-40B4-BE49-F238E27FC236}">
                <a16:creationId xmlns:a16="http://schemas.microsoft.com/office/drawing/2014/main" id="{B0963CCA-61F0-795F-F693-06F58AC5DFF5}"/>
              </a:ext>
            </a:extLst>
          </p:cNvPr>
          <p:cNvPicPr>
            <a:picLocks noChangeAspect="1"/>
          </p:cNvPicPr>
          <p:nvPr/>
        </p:nvPicPr>
        <p:blipFill>
          <a:blip r:embed="rId8"/>
          <a:stretch>
            <a:fillRect/>
          </a:stretch>
        </p:blipFill>
        <p:spPr>
          <a:xfrm>
            <a:off x="338662" y="5580589"/>
            <a:ext cx="1667435" cy="1101566"/>
          </a:xfrm>
          <a:prstGeom prst="rect">
            <a:avLst/>
          </a:prstGeom>
        </p:spPr>
      </p:pic>
      <p:sp>
        <p:nvSpPr>
          <p:cNvPr id="5" name="TextBox 4">
            <a:extLst>
              <a:ext uri="{FF2B5EF4-FFF2-40B4-BE49-F238E27FC236}">
                <a16:creationId xmlns:a16="http://schemas.microsoft.com/office/drawing/2014/main" id="{6D8B4339-E4F0-41D7-5595-2CB92B871B4F}"/>
              </a:ext>
            </a:extLst>
          </p:cNvPr>
          <p:cNvSpPr txBox="1"/>
          <p:nvPr/>
        </p:nvSpPr>
        <p:spPr>
          <a:xfrm>
            <a:off x="278254" y="8925622"/>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5" name="TextBox 14">
            <a:extLst>
              <a:ext uri="{FF2B5EF4-FFF2-40B4-BE49-F238E27FC236}">
                <a16:creationId xmlns:a16="http://schemas.microsoft.com/office/drawing/2014/main" id="{5DFDFD43-50DD-1FFF-1673-B79A2CF97375}"/>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9"/>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0"/>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1"/>
              </a:rPr>
              <a:t>10.3390/ijerph18105125</a:t>
            </a:r>
            <a:endParaRPr lang="en-US" sz="600">
              <a:ea typeface="Calibri"/>
              <a:cs typeface="Calibri"/>
            </a:endParaRPr>
          </a:p>
        </p:txBody>
      </p:sp>
    </p:spTree>
    <p:extLst>
      <p:ext uri="{BB962C8B-B14F-4D97-AF65-F5344CB8AC3E}">
        <p14:creationId xmlns:p14="http://schemas.microsoft.com/office/powerpoint/2010/main" val="112430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51641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Century Gothic"/>
                <a:ea typeface="+mn-lt"/>
                <a:cs typeface="+mn-lt"/>
              </a:rPr>
              <a:t> </a:t>
            </a:r>
            <a:r>
              <a:rPr lang="en-US" sz="2400" b="1">
                <a:latin typeface="Century Gothic"/>
                <a:ea typeface="+mn-lt"/>
                <a:cs typeface="+mn-lt"/>
              </a:rPr>
              <a:t>Regular</a:t>
            </a:r>
            <a:endParaRPr lang="en-US" sz="2400">
              <a:latin typeface="Century Gothic"/>
              <a:cs typeface="Calibri"/>
            </a:endParaRPr>
          </a:p>
          <a:p>
            <a:pPr>
              <a:lnSpc>
                <a:spcPct val="150000"/>
              </a:lnSpc>
            </a:pPr>
            <a:endParaRPr lang="en-US" sz="2400">
              <a:latin typeface="Century Gothic"/>
              <a:ea typeface="+mn-lt"/>
              <a:cs typeface="Arial"/>
            </a:endParaRPr>
          </a:p>
          <a:p>
            <a:pPr algn="ctr">
              <a:lnSpc>
                <a:spcPct val="150000"/>
              </a:lnSpc>
            </a:pPr>
            <a:r>
              <a:rPr lang="en-US" sz="2400" b="1">
                <a:latin typeface="Century Gothic"/>
                <a:ea typeface="+mn-lt"/>
                <a:cs typeface="Arial"/>
              </a:rPr>
              <a:t>What</a:t>
            </a:r>
            <a:r>
              <a:rPr lang="en-US" sz="2400">
                <a:latin typeface="Century Gothic"/>
                <a:ea typeface="+mn-lt"/>
                <a:cs typeface="Arial"/>
              </a:rPr>
              <a:t> regular food is: </a:t>
            </a:r>
          </a:p>
          <a:p>
            <a:pPr algn="ctr">
              <a:lnSpc>
                <a:spcPct val="150000"/>
              </a:lnSpc>
            </a:pPr>
            <a:endParaRPr lang="en-US" sz="2400">
              <a:latin typeface="Century Gothic"/>
              <a:ea typeface="+mn-lt"/>
              <a:cs typeface="Arial"/>
            </a:endParaRPr>
          </a:p>
          <a:p>
            <a:pPr marL="285750" indent="-285750">
              <a:lnSpc>
                <a:spcPct val="150000"/>
              </a:lnSpc>
              <a:buFont typeface="Calibri,Sans-Serif"/>
              <a:buChar char="-"/>
            </a:pPr>
            <a:r>
              <a:rPr lang="en-US" b="1">
                <a:latin typeface="Century Gothic"/>
                <a:ea typeface="+mn-lt"/>
                <a:cs typeface="+mn-lt"/>
              </a:rPr>
              <a:t>Normal</a:t>
            </a:r>
            <a:r>
              <a:rPr lang="en-US">
                <a:latin typeface="Century Gothic"/>
                <a:ea typeface="+mn-lt"/>
                <a:cs typeface="+mn-lt"/>
              </a:rPr>
              <a:t>, everyday foods of </a:t>
            </a:r>
            <a:r>
              <a:rPr lang="en-US" b="1">
                <a:latin typeface="Century Gothic"/>
                <a:ea typeface="+mn-lt"/>
                <a:cs typeface="+mn-lt"/>
              </a:rPr>
              <a:t>different textures</a:t>
            </a:r>
          </a:p>
          <a:p>
            <a:pPr marL="285750" indent="-285750">
              <a:lnSpc>
                <a:spcPct val="150000"/>
              </a:lnSpc>
              <a:buFont typeface="Calibri,Sans-Serif"/>
              <a:buChar char="-"/>
            </a:pPr>
            <a:endParaRPr lang="en-US" b="1">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Mixed</a:t>
            </a:r>
            <a:r>
              <a:rPr lang="en-US">
                <a:latin typeface="Century Gothic"/>
                <a:ea typeface="+mn-lt"/>
                <a:cs typeface="+mn-lt"/>
              </a:rPr>
              <a:t> consistency foods (for example, cereal with milk or soup with vegetables pieces) with</a:t>
            </a:r>
            <a:r>
              <a:rPr lang="en-US" b="1">
                <a:latin typeface="Century Gothic"/>
                <a:ea typeface="+mn-lt"/>
                <a:cs typeface="+mn-lt"/>
              </a:rPr>
              <a:t> liquid and solid pieces</a:t>
            </a:r>
            <a:r>
              <a:rPr lang="en-US">
                <a:latin typeface="Century Gothic"/>
                <a:ea typeface="+mn-lt"/>
                <a:cs typeface="+mn-lt"/>
              </a:rPr>
              <a:t> together. </a:t>
            </a:r>
            <a:endParaRPr lang="en-US" b="1">
              <a:latin typeface="Century Gothic"/>
              <a:ea typeface="+mn-lt"/>
              <a:cs typeface="+mn-lt"/>
            </a:endParaRPr>
          </a:p>
          <a:p>
            <a:pPr>
              <a:lnSpc>
                <a:spcPct val="150000"/>
              </a:lnSpc>
            </a:pPr>
            <a:endParaRPr lang="en-US">
              <a:latin typeface="Century Gothic"/>
              <a:ea typeface="+mn-lt"/>
              <a:cs typeface="Arial"/>
            </a:endParaRPr>
          </a:p>
          <a:p>
            <a:pPr>
              <a:lnSpc>
                <a:spcPct val="150000"/>
              </a:lnSpc>
            </a:pPr>
            <a:endParaRPr lang="en-US">
              <a:latin typeface="Century Gothic"/>
              <a:ea typeface="+mn-lt"/>
              <a:cs typeface="Arial"/>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2702250" y="942267"/>
            <a:ext cx="788705" cy="777766"/>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4"/>
          <a:stretch>
            <a:fillRect/>
          </a:stretch>
        </p:blipFill>
        <p:spPr>
          <a:xfrm>
            <a:off x="3576797" y="862054"/>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5"/>
          <a:stretch>
            <a:fillRect/>
          </a:stretch>
        </p:blipFill>
        <p:spPr>
          <a:xfrm>
            <a:off x="4684122" y="894571"/>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6"/>
          <a:stretch>
            <a:fillRect/>
          </a:stretch>
        </p:blipFill>
        <p:spPr>
          <a:xfrm>
            <a:off x="5664922" y="787048"/>
            <a:ext cx="1016349" cy="1016219"/>
          </a:xfrm>
          <a:prstGeom prst="rect">
            <a:avLst/>
          </a:prstGeom>
        </p:spPr>
      </p:pic>
      <p:pic>
        <p:nvPicPr>
          <p:cNvPr id="10" name="Picture 18">
            <a:extLst>
              <a:ext uri="{FF2B5EF4-FFF2-40B4-BE49-F238E27FC236}">
                <a16:creationId xmlns:a16="http://schemas.microsoft.com/office/drawing/2014/main" id="{186BD5FB-3345-90CC-E0CE-E0B8F35EFD5B}"/>
              </a:ext>
            </a:extLst>
          </p:cNvPr>
          <p:cNvPicPr>
            <a:picLocks noChangeAspect="1"/>
          </p:cNvPicPr>
          <p:nvPr/>
        </p:nvPicPr>
        <p:blipFill>
          <a:blip r:embed="rId7"/>
          <a:stretch>
            <a:fillRect/>
          </a:stretch>
        </p:blipFill>
        <p:spPr>
          <a:xfrm>
            <a:off x="6600531" y="723899"/>
            <a:ext cx="1133809" cy="1118938"/>
          </a:xfrm>
          <a:prstGeom prst="rect">
            <a:avLst/>
          </a:prstGeom>
        </p:spPr>
      </p:pic>
      <p:sp>
        <p:nvSpPr>
          <p:cNvPr id="8" name="TextBox 7">
            <a:extLst>
              <a:ext uri="{FF2B5EF4-FFF2-40B4-BE49-F238E27FC236}">
                <a16:creationId xmlns:a16="http://schemas.microsoft.com/office/drawing/2014/main" id="{0944CE2B-A541-0BBC-FDDF-088D64969272}"/>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287748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174251" y="1769421"/>
            <a:ext cx="7362140" cy="76108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u="sng">
                <a:latin typeface="Century Gothic"/>
                <a:ea typeface="+mn-lt"/>
                <a:cs typeface="+mn-lt"/>
              </a:rPr>
              <a:t>Mots </a:t>
            </a:r>
            <a:r>
              <a:rPr lang="en-US" u="sng" err="1">
                <a:latin typeface="Century Gothic"/>
                <a:ea typeface="+mn-lt"/>
                <a:cs typeface="+mn-lt"/>
              </a:rPr>
              <a:t>Clés</a:t>
            </a:r>
            <a:r>
              <a:rPr lang="en-US" u="sng">
                <a:latin typeface="Century Gothic"/>
                <a:ea typeface="+mn-lt"/>
                <a:cs typeface="+mn-lt"/>
              </a:rPr>
              <a:t>:</a:t>
            </a:r>
          </a:p>
          <a:p>
            <a:pPr>
              <a:lnSpc>
                <a:spcPct val="150000"/>
              </a:lnSpc>
            </a:pPr>
            <a:endParaRPr lang="en-US" u="sng">
              <a:latin typeface="Century Gothic"/>
              <a:ea typeface="+mn-lt"/>
              <a:cs typeface="+mn-lt"/>
            </a:endParaRPr>
          </a:p>
          <a:p>
            <a:pPr>
              <a:lnSpc>
                <a:spcPct val="150000"/>
              </a:lnSpc>
            </a:pPr>
            <a:endParaRPr lang="en-US" u="sng">
              <a:latin typeface="Century Gothic"/>
              <a:ea typeface="+mn-lt"/>
              <a:cs typeface="+mn-lt"/>
            </a:endParaRPr>
          </a:p>
          <a:p>
            <a:pPr>
              <a:lnSpc>
                <a:spcPct val="150000"/>
              </a:lnSpc>
            </a:pPr>
            <a:endParaRPr lang="en-US" u="sng">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Dysphagie</a:t>
            </a:r>
            <a:r>
              <a:rPr lang="en-US">
                <a:latin typeface="Century Gothic"/>
                <a:ea typeface="+mn-lt"/>
                <a:cs typeface="+mn-lt"/>
              </a:rPr>
              <a:t>: </a:t>
            </a:r>
            <a:r>
              <a:rPr lang="en-US" err="1">
                <a:latin typeface="Century Gothic"/>
                <a:ea typeface="+mn-lt"/>
                <a:cs typeface="+mn-lt"/>
              </a:rPr>
              <a:t>Avoir</a:t>
            </a:r>
            <a:r>
              <a:rPr lang="en-US">
                <a:latin typeface="Century Gothic"/>
                <a:ea typeface="+mn-lt"/>
                <a:cs typeface="+mn-lt"/>
              </a:rPr>
              <a:t> des </a:t>
            </a:r>
            <a:r>
              <a:rPr lang="en-US" err="1">
                <a:latin typeface="Century Gothic"/>
                <a:ea typeface="+mn-lt"/>
                <a:cs typeface="+mn-lt"/>
              </a:rPr>
              <a:t>problèmes</a:t>
            </a:r>
            <a:r>
              <a:rPr lang="en-US">
                <a:latin typeface="Century Gothic"/>
                <a:ea typeface="+mn-lt"/>
                <a:cs typeface="+mn-lt"/>
              </a:rPr>
              <a:t> pour </a:t>
            </a:r>
            <a:r>
              <a:rPr lang="en-US" err="1">
                <a:latin typeface="Century Gothic"/>
                <a:ea typeface="+mn-lt"/>
                <a:cs typeface="+mn-lt"/>
              </a:rPr>
              <a:t>s’alimenter</a:t>
            </a:r>
            <a:r>
              <a:rPr lang="en-US">
                <a:latin typeface="Century Gothic"/>
                <a:ea typeface="+mn-lt"/>
                <a:cs typeface="+mn-lt"/>
              </a:rPr>
              <a:t>, </a:t>
            </a:r>
            <a:r>
              <a:rPr lang="en-US" err="1">
                <a:latin typeface="Century Gothic"/>
                <a:ea typeface="+mn-lt"/>
                <a:cs typeface="+mn-lt"/>
              </a:rPr>
              <a:t>mastiquer</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a:t>
            </a:r>
            <a:r>
              <a:rPr lang="en-US" err="1">
                <a:latin typeface="Century Gothic"/>
                <a:ea typeface="+mn-lt"/>
                <a:cs typeface="+mn-lt"/>
              </a:rPr>
              <a:t>avaler</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742950" lvl="1" indent="-285750">
              <a:lnSpc>
                <a:spcPct val="150000"/>
              </a:lnSpc>
              <a:buFont typeface="Arial"/>
              <a:buChar char="•"/>
            </a:pPr>
            <a:r>
              <a:rPr lang="en-US" sz="1600">
                <a:latin typeface="Century Gothic"/>
                <a:ea typeface="+mn-lt"/>
                <a:cs typeface="+mn-lt"/>
              </a:rPr>
              <a:t> la </a:t>
            </a:r>
            <a:r>
              <a:rPr lang="en-US" sz="1600" err="1">
                <a:latin typeface="Century Gothic"/>
                <a:ea typeface="+mn-lt"/>
                <a:cs typeface="+mn-lt"/>
              </a:rPr>
              <a:t>dysphagie</a:t>
            </a:r>
            <a:r>
              <a:rPr lang="en-US" sz="1600">
                <a:latin typeface="Century Gothic"/>
                <a:ea typeface="+mn-lt"/>
                <a:cs typeface="+mn-lt"/>
              </a:rPr>
              <a:t> </a:t>
            </a:r>
            <a:r>
              <a:rPr lang="en-US" sz="1600" err="1">
                <a:latin typeface="Century Gothic"/>
                <a:ea typeface="+mn-lt"/>
                <a:cs typeface="+mn-lt"/>
              </a:rPr>
              <a:t>augmente</a:t>
            </a:r>
            <a:r>
              <a:rPr lang="en-US" sz="1600">
                <a:latin typeface="Century Gothic"/>
                <a:ea typeface="+mn-lt"/>
                <a:cs typeface="+mn-lt"/>
              </a:rPr>
              <a:t> la </a:t>
            </a:r>
            <a:r>
              <a:rPr lang="en-US" sz="1600" err="1">
                <a:latin typeface="Century Gothic"/>
                <a:ea typeface="+mn-lt"/>
                <a:cs typeface="+mn-lt"/>
              </a:rPr>
              <a:t>risque</a:t>
            </a:r>
            <a:r>
              <a:rPr lang="en-US" sz="1600">
                <a:latin typeface="Century Gothic"/>
                <a:ea typeface="+mn-lt"/>
                <a:cs typeface="+mn-lt"/>
              </a:rPr>
              <a:t> de </a:t>
            </a:r>
            <a:r>
              <a:rPr lang="en-US" sz="1600" b="1" err="1">
                <a:latin typeface="Century Gothic"/>
                <a:ea typeface="+mn-lt"/>
                <a:cs typeface="+mn-lt"/>
              </a:rPr>
              <a:t>s'etouffer</a:t>
            </a:r>
            <a:r>
              <a:rPr lang="en-US" sz="1600">
                <a:latin typeface="Century Gothic"/>
                <a:ea typeface="+mn-lt"/>
                <a:cs typeface="+mn-lt"/>
              </a:rPr>
              <a:t> </a:t>
            </a:r>
            <a:r>
              <a:rPr lang="en-US" sz="1600" err="1">
                <a:latin typeface="Century Gothic"/>
                <a:ea typeface="+mn-lt"/>
                <a:cs typeface="+mn-lt"/>
              </a:rPr>
              <a:t>ou</a:t>
            </a:r>
            <a:r>
              <a:rPr lang="en-US" sz="1600">
                <a:latin typeface="Century Gothic"/>
                <a:ea typeface="+mn-lt"/>
                <a:cs typeface="+mn-lt"/>
              </a:rPr>
              <a:t> </a:t>
            </a:r>
            <a:r>
              <a:rPr lang="en-US" sz="1600" err="1">
                <a:latin typeface="Century Gothic"/>
                <a:ea typeface="+mn-lt"/>
                <a:cs typeface="+mn-lt"/>
              </a:rPr>
              <a:t>d'attrapper</a:t>
            </a:r>
            <a:r>
              <a:rPr lang="en-US" sz="1600">
                <a:latin typeface="Century Gothic"/>
                <a:ea typeface="+mn-lt"/>
                <a:cs typeface="+mn-lt"/>
              </a:rPr>
              <a:t> </a:t>
            </a:r>
            <a:r>
              <a:rPr lang="en-US" sz="1600" err="1">
                <a:latin typeface="Century Gothic"/>
                <a:ea typeface="+mn-lt"/>
                <a:cs typeface="+mn-lt"/>
              </a:rPr>
              <a:t>une</a:t>
            </a:r>
            <a:r>
              <a:rPr lang="en-US" sz="1600">
                <a:latin typeface="Century Gothic"/>
                <a:ea typeface="+mn-lt"/>
                <a:cs typeface="+mn-lt"/>
              </a:rPr>
              <a:t> </a:t>
            </a:r>
            <a:r>
              <a:rPr lang="en-US" sz="1600" b="1" err="1">
                <a:latin typeface="Century Gothic"/>
                <a:ea typeface="+mn-lt"/>
                <a:cs typeface="+mn-lt"/>
              </a:rPr>
              <a:t>pneumonie</a:t>
            </a:r>
            <a:r>
              <a:rPr lang="en-US" sz="1600">
                <a:latin typeface="Century Gothic"/>
                <a:ea typeface="+mn-lt"/>
                <a:cs typeface="+mn-lt"/>
              </a:rPr>
              <a:t> </a:t>
            </a:r>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endParaRPr lang="en-US" sz="1600">
              <a:latin typeface="Century Gothic"/>
              <a:ea typeface="+mn-lt"/>
              <a:cs typeface="+mn-lt"/>
            </a:endParaRPr>
          </a:p>
          <a:p>
            <a:pPr lvl="1">
              <a:lnSpc>
                <a:spcPct val="150000"/>
              </a:lnSpc>
            </a:pPr>
            <a:endParaRPr lang="en-US" sz="1600">
              <a:latin typeface="Century Gothic"/>
              <a:ea typeface="+mn-lt"/>
              <a:cs typeface="+mn-lt"/>
            </a:endParaRPr>
          </a:p>
          <a:p>
            <a:pPr lvl="1">
              <a:lnSpc>
                <a:spcPct val="150000"/>
              </a:lnSpc>
            </a:pPr>
            <a:endParaRPr lang="en-US" sz="1600">
              <a:latin typeface="Century Gothic"/>
              <a:ea typeface="+mn-lt"/>
              <a:cs typeface="+mn-lt"/>
            </a:endParaRPr>
          </a:p>
          <a:p>
            <a:pPr lvl="1">
              <a:lnSpc>
                <a:spcPct val="150000"/>
              </a:lnSpc>
            </a:pPr>
            <a:endParaRPr lang="en-US" sz="1600">
              <a:latin typeface="Century Gothic"/>
              <a:ea typeface="+mn-lt"/>
              <a:cs typeface="+mn-lt"/>
            </a:endParaRPr>
          </a:p>
          <a:p>
            <a:pPr marL="285750" indent="-285750">
              <a:lnSpc>
                <a:spcPct val="150000"/>
              </a:lnSpc>
              <a:buFont typeface="Calibri"/>
              <a:buChar char="-"/>
            </a:pPr>
            <a:r>
              <a:rPr lang="en-US" b="1">
                <a:latin typeface="Century Gothic"/>
                <a:ea typeface="+mn-lt"/>
                <a:cs typeface="+mn-lt"/>
              </a:rPr>
              <a:t>Texture</a:t>
            </a:r>
            <a:r>
              <a:rPr lang="en-US">
                <a:latin typeface="Century Gothic"/>
                <a:ea typeface="+mn-lt"/>
                <a:cs typeface="+mn-lt"/>
              </a:rPr>
              <a:t>: Type </a:t>
            </a:r>
            <a:r>
              <a:rPr lang="en-US" err="1">
                <a:latin typeface="Century Gothic"/>
                <a:ea typeface="+mn-lt"/>
                <a:cs typeface="+mn-lt"/>
              </a:rPr>
              <a:t>d'aliment</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Consistance</a:t>
            </a:r>
            <a:r>
              <a:rPr lang="en-US">
                <a:latin typeface="Century Gothic"/>
                <a:ea typeface="+mn-lt"/>
                <a:cs typeface="+mn-lt"/>
              </a:rPr>
              <a:t>: Type de </a:t>
            </a:r>
            <a:r>
              <a:rPr lang="en-US" err="1">
                <a:latin typeface="Century Gothic"/>
                <a:ea typeface="+mn-lt"/>
                <a:cs typeface="+mn-lt"/>
              </a:rPr>
              <a:t>boisson</a:t>
            </a:r>
            <a:endParaRPr lang="en-US" b="1" err="1">
              <a:latin typeface="Century Gothic"/>
              <a:ea typeface="+mn-lt"/>
              <a:cs typeface="+mn-lt"/>
            </a:endParaRPr>
          </a:p>
        </p:txBody>
      </p:sp>
      <p:pic>
        <p:nvPicPr>
          <p:cNvPr id="10" name="Picture 9">
            <a:extLst>
              <a:ext uri="{FF2B5EF4-FFF2-40B4-BE49-F238E27FC236}">
                <a16:creationId xmlns:a16="http://schemas.microsoft.com/office/drawing/2014/main" id="{0E445B32-D0B6-6DE1-8CC4-DA1D016B4811}"/>
              </a:ext>
            </a:extLst>
          </p:cNvPr>
          <p:cNvPicPr>
            <a:picLocks noChangeAspect="1"/>
          </p:cNvPicPr>
          <p:nvPr/>
        </p:nvPicPr>
        <p:blipFill>
          <a:blip r:embed="rId3"/>
          <a:stretch>
            <a:fillRect/>
          </a:stretch>
        </p:blipFill>
        <p:spPr>
          <a:xfrm>
            <a:off x="489416" y="2395462"/>
            <a:ext cx="1144680" cy="1079686"/>
          </a:xfrm>
          <a:prstGeom prst="rect">
            <a:avLst/>
          </a:prstGeom>
        </p:spPr>
      </p:pic>
      <p:pic>
        <p:nvPicPr>
          <p:cNvPr id="13" name="Picture 12">
            <a:extLst>
              <a:ext uri="{FF2B5EF4-FFF2-40B4-BE49-F238E27FC236}">
                <a16:creationId xmlns:a16="http://schemas.microsoft.com/office/drawing/2014/main" id="{F5BC8A5A-37C6-5086-C505-4F0188061DEB}"/>
              </a:ext>
            </a:extLst>
          </p:cNvPr>
          <p:cNvPicPr>
            <a:picLocks noChangeAspect="1"/>
          </p:cNvPicPr>
          <p:nvPr/>
        </p:nvPicPr>
        <p:blipFill>
          <a:blip r:embed="rId4"/>
          <a:stretch>
            <a:fillRect/>
          </a:stretch>
        </p:blipFill>
        <p:spPr>
          <a:xfrm>
            <a:off x="4452658" y="3972968"/>
            <a:ext cx="936812" cy="936812"/>
          </a:xfrm>
          <a:prstGeom prst="rect">
            <a:avLst/>
          </a:prstGeom>
        </p:spPr>
      </p:pic>
      <p:pic>
        <p:nvPicPr>
          <p:cNvPr id="15" name="Picture 14">
            <a:extLst>
              <a:ext uri="{FF2B5EF4-FFF2-40B4-BE49-F238E27FC236}">
                <a16:creationId xmlns:a16="http://schemas.microsoft.com/office/drawing/2014/main" id="{03B975FD-084A-CC41-3D49-E72C51C8CD66}"/>
              </a:ext>
            </a:extLst>
          </p:cNvPr>
          <p:cNvPicPr>
            <a:picLocks noChangeAspect="1"/>
          </p:cNvPicPr>
          <p:nvPr/>
        </p:nvPicPr>
        <p:blipFill>
          <a:blip r:embed="rId5"/>
          <a:stretch>
            <a:fillRect/>
          </a:stretch>
        </p:blipFill>
        <p:spPr>
          <a:xfrm>
            <a:off x="2543175" y="5089076"/>
            <a:ext cx="923364" cy="896471"/>
          </a:xfrm>
          <a:prstGeom prst="rect">
            <a:avLst/>
          </a:prstGeom>
        </p:spPr>
      </p:pic>
      <p:pic>
        <p:nvPicPr>
          <p:cNvPr id="19" name="Picture 13">
            <a:extLst>
              <a:ext uri="{FF2B5EF4-FFF2-40B4-BE49-F238E27FC236}">
                <a16:creationId xmlns:a16="http://schemas.microsoft.com/office/drawing/2014/main" id="{E5E3B847-A775-BFE3-9DDF-DC8E57C74825}"/>
              </a:ext>
            </a:extLst>
          </p:cNvPr>
          <p:cNvPicPr>
            <a:picLocks noChangeAspect="1"/>
          </p:cNvPicPr>
          <p:nvPr/>
        </p:nvPicPr>
        <p:blipFill>
          <a:blip r:embed="rId6"/>
          <a:stretch>
            <a:fillRect/>
          </a:stretch>
        </p:blipFill>
        <p:spPr>
          <a:xfrm>
            <a:off x="3905165" y="7252046"/>
            <a:ext cx="517702" cy="528473"/>
          </a:xfrm>
          <a:prstGeom prst="rect">
            <a:avLst/>
          </a:prstGeom>
        </p:spPr>
      </p:pic>
      <p:pic>
        <p:nvPicPr>
          <p:cNvPr id="22" name="Picture 4">
            <a:extLst>
              <a:ext uri="{FF2B5EF4-FFF2-40B4-BE49-F238E27FC236}">
                <a16:creationId xmlns:a16="http://schemas.microsoft.com/office/drawing/2014/main" id="{D1965B8B-3F34-4121-6B43-9510FC8B80CC}"/>
              </a:ext>
            </a:extLst>
          </p:cNvPr>
          <p:cNvPicPr>
            <a:picLocks noChangeAspect="1"/>
          </p:cNvPicPr>
          <p:nvPr/>
        </p:nvPicPr>
        <p:blipFill>
          <a:blip r:embed="rId7"/>
          <a:stretch>
            <a:fillRect/>
          </a:stretch>
        </p:blipFill>
        <p:spPr>
          <a:xfrm>
            <a:off x="5077246" y="7109571"/>
            <a:ext cx="832066" cy="821121"/>
          </a:xfrm>
          <a:prstGeom prst="rect">
            <a:avLst/>
          </a:prstGeom>
        </p:spPr>
      </p:pic>
      <p:pic>
        <p:nvPicPr>
          <p:cNvPr id="24" name="Picture 8">
            <a:extLst>
              <a:ext uri="{FF2B5EF4-FFF2-40B4-BE49-F238E27FC236}">
                <a16:creationId xmlns:a16="http://schemas.microsoft.com/office/drawing/2014/main" id="{91D548EB-DA95-50E3-0FF6-D8CA340258E8}"/>
              </a:ext>
            </a:extLst>
          </p:cNvPr>
          <p:cNvPicPr>
            <a:picLocks noChangeAspect="1"/>
          </p:cNvPicPr>
          <p:nvPr/>
        </p:nvPicPr>
        <p:blipFill>
          <a:blip r:embed="rId8"/>
          <a:stretch>
            <a:fillRect/>
          </a:stretch>
        </p:blipFill>
        <p:spPr>
          <a:xfrm>
            <a:off x="3226171" y="7162471"/>
            <a:ext cx="674133" cy="711748"/>
          </a:xfrm>
          <a:prstGeom prst="rect">
            <a:avLst/>
          </a:prstGeom>
        </p:spPr>
      </p:pic>
      <p:pic>
        <p:nvPicPr>
          <p:cNvPr id="26" name="Picture 12">
            <a:extLst>
              <a:ext uri="{FF2B5EF4-FFF2-40B4-BE49-F238E27FC236}">
                <a16:creationId xmlns:a16="http://schemas.microsoft.com/office/drawing/2014/main" id="{1381ABF5-6493-64AC-983D-6BD9C7C8876D}"/>
              </a:ext>
            </a:extLst>
          </p:cNvPr>
          <p:cNvPicPr>
            <a:picLocks noChangeAspect="1"/>
          </p:cNvPicPr>
          <p:nvPr/>
        </p:nvPicPr>
        <p:blipFill>
          <a:blip r:embed="rId9"/>
          <a:stretch>
            <a:fillRect/>
          </a:stretch>
        </p:blipFill>
        <p:spPr>
          <a:xfrm>
            <a:off x="4529857" y="7223354"/>
            <a:ext cx="561062" cy="560990"/>
          </a:xfrm>
          <a:prstGeom prst="rect">
            <a:avLst/>
          </a:prstGeom>
        </p:spPr>
      </p:pic>
      <p:pic>
        <p:nvPicPr>
          <p:cNvPr id="28" name="Picture 18">
            <a:extLst>
              <a:ext uri="{FF2B5EF4-FFF2-40B4-BE49-F238E27FC236}">
                <a16:creationId xmlns:a16="http://schemas.microsoft.com/office/drawing/2014/main" id="{17F924BC-D1C5-B412-C04B-8A76DB532249}"/>
              </a:ext>
            </a:extLst>
          </p:cNvPr>
          <p:cNvPicPr>
            <a:picLocks noChangeAspect="1"/>
          </p:cNvPicPr>
          <p:nvPr/>
        </p:nvPicPr>
        <p:blipFill>
          <a:blip r:embed="rId10"/>
          <a:stretch>
            <a:fillRect/>
          </a:stretch>
        </p:blipFill>
        <p:spPr>
          <a:xfrm>
            <a:off x="5917287" y="7021488"/>
            <a:ext cx="972988" cy="972864"/>
          </a:xfrm>
          <a:prstGeom prst="rect">
            <a:avLst/>
          </a:prstGeom>
        </p:spPr>
      </p:pic>
      <p:pic>
        <p:nvPicPr>
          <p:cNvPr id="30" name="Picture 3">
            <a:extLst>
              <a:ext uri="{FF2B5EF4-FFF2-40B4-BE49-F238E27FC236}">
                <a16:creationId xmlns:a16="http://schemas.microsoft.com/office/drawing/2014/main" id="{50427ACA-C26C-7C4E-5A43-1C045CC7C51C}"/>
              </a:ext>
            </a:extLst>
          </p:cNvPr>
          <p:cNvPicPr>
            <a:picLocks noChangeAspect="1"/>
          </p:cNvPicPr>
          <p:nvPr/>
        </p:nvPicPr>
        <p:blipFill>
          <a:blip r:embed="rId11"/>
          <a:stretch>
            <a:fillRect/>
          </a:stretch>
        </p:blipFill>
        <p:spPr>
          <a:xfrm>
            <a:off x="5834657" y="8819438"/>
            <a:ext cx="669933" cy="610846"/>
          </a:xfrm>
          <a:prstGeom prst="rect">
            <a:avLst/>
          </a:prstGeom>
        </p:spPr>
      </p:pic>
      <p:pic>
        <p:nvPicPr>
          <p:cNvPr id="32" name="Picture 4">
            <a:extLst>
              <a:ext uri="{FF2B5EF4-FFF2-40B4-BE49-F238E27FC236}">
                <a16:creationId xmlns:a16="http://schemas.microsoft.com/office/drawing/2014/main" id="{103F53FC-6183-220F-53EC-611295F532B3}"/>
              </a:ext>
            </a:extLst>
          </p:cNvPr>
          <p:cNvPicPr>
            <a:picLocks noChangeAspect="1"/>
          </p:cNvPicPr>
          <p:nvPr/>
        </p:nvPicPr>
        <p:blipFill>
          <a:blip r:embed="rId12"/>
          <a:stretch>
            <a:fillRect/>
          </a:stretch>
        </p:blipFill>
        <p:spPr>
          <a:xfrm>
            <a:off x="5121868" y="8761300"/>
            <a:ext cx="647292" cy="679335"/>
          </a:xfrm>
          <a:prstGeom prst="rect">
            <a:avLst/>
          </a:prstGeom>
        </p:spPr>
      </p:pic>
      <p:pic>
        <p:nvPicPr>
          <p:cNvPr id="34" name="Picture 6">
            <a:extLst>
              <a:ext uri="{FF2B5EF4-FFF2-40B4-BE49-F238E27FC236}">
                <a16:creationId xmlns:a16="http://schemas.microsoft.com/office/drawing/2014/main" id="{77E65775-B429-81BE-7401-47E390CF56FF}"/>
              </a:ext>
            </a:extLst>
          </p:cNvPr>
          <p:cNvPicPr>
            <a:picLocks noChangeAspect="1"/>
          </p:cNvPicPr>
          <p:nvPr/>
        </p:nvPicPr>
        <p:blipFill>
          <a:blip r:embed="rId13"/>
          <a:stretch>
            <a:fillRect/>
          </a:stretch>
        </p:blipFill>
        <p:spPr>
          <a:xfrm>
            <a:off x="4435137" y="8728061"/>
            <a:ext cx="723053" cy="680633"/>
          </a:xfrm>
          <a:prstGeom prst="rect">
            <a:avLst/>
          </a:prstGeom>
        </p:spPr>
      </p:pic>
      <p:pic>
        <p:nvPicPr>
          <p:cNvPr id="36" name="Picture 7">
            <a:extLst>
              <a:ext uri="{FF2B5EF4-FFF2-40B4-BE49-F238E27FC236}">
                <a16:creationId xmlns:a16="http://schemas.microsoft.com/office/drawing/2014/main" id="{DD636734-F698-5AE5-AB64-2ADE3B05A92B}"/>
              </a:ext>
            </a:extLst>
          </p:cNvPr>
          <p:cNvPicPr>
            <a:picLocks noChangeAspect="1"/>
          </p:cNvPicPr>
          <p:nvPr/>
        </p:nvPicPr>
        <p:blipFill>
          <a:blip r:embed="rId14"/>
          <a:stretch>
            <a:fillRect/>
          </a:stretch>
        </p:blipFill>
        <p:spPr>
          <a:xfrm>
            <a:off x="3814625" y="8757674"/>
            <a:ext cx="687299" cy="669758"/>
          </a:xfrm>
          <a:prstGeom prst="rect">
            <a:avLst/>
          </a:prstGeom>
        </p:spPr>
      </p:pic>
      <p:sp>
        <p:nvSpPr>
          <p:cNvPr id="7" name="TextBox 6">
            <a:extLst>
              <a:ext uri="{FF2B5EF4-FFF2-40B4-BE49-F238E27FC236}">
                <a16:creationId xmlns:a16="http://schemas.microsoft.com/office/drawing/2014/main" id="{E967F37B-0B40-8CB2-C9D1-6F72CBBF43CE}"/>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6"/>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7"/>
              </a:rPr>
              <a:t>10.3390/ijerph18105125</a:t>
            </a:r>
            <a:endParaRPr lang="en-US" sz="600">
              <a:ea typeface="Calibri"/>
              <a:cs typeface="Calibri"/>
            </a:endParaRPr>
          </a:p>
        </p:txBody>
      </p:sp>
      <p:sp>
        <p:nvSpPr>
          <p:cNvPr id="2" name="TextBox 1">
            <a:extLst>
              <a:ext uri="{FF2B5EF4-FFF2-40B4-BE49-F238E27FC236}">
                <a16:creationId xmlns:a16="http://schemas.microsoft.com/office/drawing/2014/main" id="{9EF6BE14-E8B2-93B7-79B9-507030D9B817}"/>
              </a:ext>
            </a:extLst>
          </p:cNvPr>
          <p:cNvSpPr txBox="1"/>
          <p:nvPr/>
        </p:nvSpPr>
        <p:spPr>
          <a:xfrm>
            <a:off x="180182" y="331700"/>
            <a:ext cx="65619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Ce document </a:t>
            </a:r>
            <a:r>
              <a:rPr lang="en-US" err="1"/>
              <a:t>contient</a:t>
            </a:r>
            <a:r>
              <a:rPr lang="en-US" dirty="0"/>
              <a:t> des </a:t>
            </a:r>
            <a:r>
              <a:rPr lang="en-US" err="1"/>
              <a:t>informations</a:t>
            </a:r>
            <a:r>
              <a:rPr lang="en-US" dirty="0"/>
              <a:t> </a:t>
            </a:r>
            <a:r>
              <a:rPr lang="en-US" err="1"/>
              <a:t>sommaires</a:t>
            </a:r>
            <a:r>
              <a:rPr lang="en-US" dirty="0"/>
              <a:t> sur la </a:t>
            </a:r>
            <a:r>
              <a:rPr lang="en-US" err="1"/>
              <a:t>dysphagie</a:t>
            </a:r>
            <a:r>
              <a:rPr lang="en-US" dirty="0"/>
              <a:t>, </a:t>
            </a:r>
            <a:r>
              <a:rPr lang="en-US" err="1"/>
              <a:t>rédigées</a:t>
            </a:r>
            <a:r>
              <a:rPr lang="en-US" dirty="0"/>
              <a:t> à </a:t>
            </a:r>
            <a:r>
              <a:rPr lang="en-US" err="1"/>
              <a:t>l'intention</a:t>
            </a:r>
            <a:r>
              <a:rPr lang="en-US" dirty="0"/>
              <a:t> des </a:t>
            </a:r>
            <a:r>
              <a:rPr lang="en-US" err="1"/>
              <a:t>personnes</a:t>
            </a:r>
            <a:r>
              <a:rPr lang="en-US" dirty="0"/>
              <a:t> </a:t>
            </a:r>
            <a:r>
              <a:rPr lang="en-US" err="1"/>
              <a:t>aphasiques</a:t>
            </a:r>
            <a:r>
              <a:rPr lang="en-US" dirty="0"/>
              <a:t>. Pour des instructions </a:t>
            </a:r>
            <a:r>
              <a:rPr lang="en-US" err="1"/>
              <a:t>complètes</a:t>
            </a:r>
            <a:r>
              <a:rPr lang="en-US" dirty="0"/>
              <a:t> sur les textures </a:t>
            </a:r>
            <a:r>
              <a:rPr lang="en-US" err="1"/>
              <a:t>alimentaires</a:t>
            </a:r>
            <a:r>
              <a:rPr lang="en-US" dirty="0"/>
              <a:t> et la manière </a:t>
            </a:r>
            <a:r>
              <a:rPr lang="en-US" err="1"/>
              <a:t>d'évaluer</a:t>
            </a:r>
            <a:r>
              <a:rPr lang="en-US" dirty="0"/>
              <a:t> les aliments et les </a:t>
            </a:r>
            <a:r>
              <a:rPr lang="en-US" err="1"/>
              <a:t>boissons</a:t>
            </a:r>
            <a:r>
              <a:rPr lang="en-US" dirty="0"/>
              <a:t>, </a:t>
            </a:r>
            <a:r>
              <a:rPr lang="en-US" err="1"/>
              <a:t>consultez</a:t>
            </a:r>
            <a:r>
              <a:rPr lang="en-US" dirty="0"/>
              <a:t> le site </a:t>
            </a:r>
            <a:r>
              <a:rPr lang="en-US" b="1" u="sng" dirty="0"/>
              <a:t>iddsi.org</a:t>
            </a:r>
            <a:r>
              <a:rPr lang="en-US" dirty="0"/>
              <a:t>.</a:t>
            </a:r>
          </a:p>
        </p:txBody>
      </p:sp>
    </p:spTree>
    <p:extLst>
      <p:ext uri="{BB962C8B-B14F-4D97-AF65-F5344CB8AC3E}">
        <p14:creationId xmlns:p14="http://schemas.microsoft.com/office/powerpoint/2010/main" val="31214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349908" y="636348"/>
            <a:ext cx="7079752" cy="7102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ea typeface="+mn-lt"/>
                <a:cs typeface="+mn-lt"/>
              </a:rPr>
              <a:t>Types de </a:t>
            </a:r>
            <a:r>
              <a:rPr lang="en-US" b="1" err="1">
                <a:latin typeface="Century Gothic"/>
                <a:ea typeface="+mn-lt"/>
                <a:cs typeface="+mn-lt"/>
              </a:rPr>
              <a:t>consistances</a:t>
            </a:r>
            <a:r>
              <a:rPr lang="en-US" b="1">
                <a:latin typeface="Century Gothic"/>
                <a:ea typeface="+mn-lt"/>
                <a:cs typeface="+mn-lt"/>
              </a:rPr>
              <a:t> de </a:t>
            </a:r>
            <a:r>
              <a:rPr lang="en-US" b="1" err="1">
                <a:latin typeface="Century Gothic"/>
                <a:ea typeface="+mn-lt"/>
                <a:cs typeface="+mn-lt"/>
              </a:rPr>
              <a:t>boissons</a:t>
            </a:r>
            <a:r>
              <a:rPr lang="en-US">
                <a:latin typeface="Century Gothic"/>
                <a:ea typeface="+mn-lt"/>
                <a:cs typeface="+mn-lt"/>
              </a:rPr>
              <a:t>: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Liquide </a:t>
            </a:r>
            <a:endParaRPr lang="en-US" b="1">
              <a:latin typeface="Calibri" panose="020F0502020204030204"/>
              <a:ea typeface="+mn-lt"/>
              <a:cs typeface="+mn-lt"/>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Très </a:t>
            </a:r>
            <a:r>
              <a:rPr lang="en-US" b="1" err="1">
                <a:latin typeface="Century Gothic"/>
                <a:cs typeface="Calibri"/>
              </a:rPr>
              <a:t>légèrement</a:t>
            </a:r>
            <a:r>
              <a:rPr lang="en-US" b="1">
                <a:latin typeface="Century Gothic"/>
                <a:cs typeface="Calibri"/>
              </a:rPr>
              <a:t> </a:t>
            </a:r>
            <a:r>
              <a:rPr lang="en-US" b="1" err="1">
                <a:latin typeface="Century Gothic"/>
                <a:cs typeface="Calibri"/>
              </a:rPr>
              <a:t>épais</a:t>
            </a: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err="1">
                <a:latin typeface="Century Gothic"/>
                <a:cs typeface="Calibri"/>
              </a:rPr>
              <a:t>Légèrement</a:t>
            </a:r>
            <a:r>
              <a:rPr lang="en-US" b="1">
                <a:latin typeface="Century Gothic"/>
                <a:cs typeface="Calibri"/>
              </a:rPr>
              <a:t> </a:t>
            </a:r>
            <a:r>
              <a:rPr lang="en-US" b="1" err="1">
                <a:latin typeface="Century Gothic"/>
                <a:cs typeface="Calibri"/>
              </a:rPr>
              <a:t>épais</a:t>
            </a:r>
            <a:endParaRPr lang="en-US">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err="1">
                <a:latin typeface="Century Gothic"/>
                <a:cs typeface="Calibri"/>
              </a:rPr>
              <a:t>Modérément</a:t>
            </a:r>
            <a:r>
              <a:rPr lang="en-US" b="1">
                <a:latin typeface="Century Gothic"/>
                <a:cs typeface="Calibri"/>
              </a:rPr>
              <a:t> </a:t>
            </a:r>
            <a:r>
              <a:rPr lang="en-US" b="1" err="1">
                <a:latin typeface="Century Gothic"/>
                <a:cs typeface="Calibri"/>
              </a:rPr>
              <a:t>épais</a:t>
            </a:r>
            <a:r>
              <a:rPr lang="en-US" b="1">
                <a:latin typeface="Century Gothic"/>
                <a:cs typeface="Calibri"/>
              </a:rPr>
              <a:t> </a:t>
            </a:r>
          </a:p>
        </p:txBody>
      </p:sp>
      <p:pic>
        <p:nvPicPr>
          <p:cNvPr id="2" name="Picture 3">
            <a:extLst>
              <a:ext uri="{FF2B5EF4-FFF2-40B4-BE49-F238E27FC236}">
                <a16:creationId xmlns:a16="http://schemas.microsoft.com/office/drawing/2014/main" id="{8FB2FE3D-A3F0-4ABD-466F-9CE79D827F17}"/>
              </a:ext>
            </a:extLst>
          </p:cNvPr>
          <p:cNvPicPr>
            <a:picLocks noChangeAspect="1"/>
          </p:cNvPicPr>
          <p:nvPr/>
        </p:nvPicPr>
        <p:blipFill>
          <a:blip r:embed="rId3"/>
          <a:stretch>
            <a:fillRect/>
          </a:stretch>
        </p:blipFill>
        <p:spPr>
          <a:xfrm>
            <a:off x="2973560" y="7130081"/>
            <a:ext cx="669933" cy="610846"/>
          </a:xfrm>
          <a:prstGeom prst="rect">
            <a:avLst/>
          </a:prstGeom>
        </p:spPr>
      </p:pic>
      <p:pic>
        <p:nvPicPr>
          <p:cNvPr id="4" name="Picture 4">
            <a:extLst>
              <a:ext uri="{FF2B5EF4-FFF2-40B4-BE49-F238E27FC236}">
                <a16:creationId xmlns:a16="http://schemas.microsoft.com/office/drawing/2014/main" id="{434FED9E-7343-10CF-1007-ECA32774D411}"/>
              </a:ext>
            </a:extLst>
          </p:cNvPr>
          <p:cNvPicPr>
            <a:picLocks noChangeAspect="1"/>
          </p:cNvPicPr>
          <p:nvPr/>
        </p:nvPicPr>
        <p:blipFill>
          <a:blip r:embed="rId4"/>
          <a:stretch>
            <a:fillRect/>
          </a:stretch>
        </p:blipFill>
        <p:spPr>
          <a:xfrm>
            <a:off x="2825548" y="5027990"/>
            <a:ext cx="647292" cy="679335"/>
          </a:xfrm>
          <a:prstGeom prst="rect">
            <a:avLst/>
          </a:prstGeom>
        </p:spPr>
      </p:pic>
      <p:pic>
        <p:nvPicPr>
          <p:cNvPr id="5" name="Picture 6">
            <a:extLst>
              <a:ext uri="{FF2B5EF4-FFF2-40B4-BE49-F238E27FC236}">
                <a16:creationId xmlns:a16="http://schemas.microsoft.com/office/drawing/2014/main" id="{9EA6C51F-B918-6804-3D6F-D6A74BA8DF97}"/>
              </a:ext>
            </a:extLst>
          </p:cNvPr>
          <p:cNvPicPr>
            <a:picLocks noChangeAspect="1"/>
          </p:cNvPicPr>
          <p:nvPr/>
        </p:nvPicPr>
        <p:blipFill>
          <a:blip r:embed="rId5"/>
          <a:stretch>
            <a:fillRect/>
          </a:stretch>
        </p:blipFill>
        <p:spPr>
          <a:xfrm>
            <a:off x="3160793" y="3327315"/>
            <a:ext cx="723053" cy="680633"/>
          </a:xfrm>
          <a:prstGeom prst="rect">
            <a:avLst/>
          </a:prstGeom>
        </p:spPr>
      </p:pic>
      <p:pic>
        <p:nvPicPr>
          <p:cNvPr id="7" name="Picture 7">
            <a:extLst>
              <a:ext uri="{FF2B5EF4-FFF2-40B4-BE49-F238E27FC236}">
                <a16:creationId xmlns:a16="http://schemas.microsoft.com/office/drawing/2014/main" id="{367E6470-D1AC-90D2-2B9E-3D5799056871}"/>
              </a:ext>
            </a:extLst>
          </p:cNvPr>
          <p:cNvPicPr>
            <a:picLocks noChangeAspect="1"/>
          </p:cNvPicPr>
          <p:nvPr/>
        </p:nvPicPr>
        <p:blipFill>
          <a:blip r:embed="rId6"/>
          <a:stretch>
            <a:fillRect/>
          </a:stretch>
        </p:blipFill>
        <p:spPr>
          <a:xfrm>
            <a:off x="1504858" y="1689493"/>
            <a:ext cx="687299" cy="669758"/>
          </a:xfrm>
          <a:prstGeom prst="rect">
            <a:avLst/>
          </a:prstGeom>
        </p:spPr>
      </p:pic>
      <p:pic>
        <p:nvPicPr>
          <p:cNvPr id="8" name="Picture 8">
            <a:extLst>
              <a:ext uri="{FF2B5EF4-FFF2-40B4-BE49-F238E27FC236}">
                <a16:creationId xmlns:a16="http://schemas.microsoft.com/office/drawing/2014/main" id="{410DBC18-C172-EF1B-2C10-3210D200433E}"/>
              </a:ext>
            </a:extLst>
          </p:cNvPr>
          <p:cNvPicPr>
            <a:picLocks noChangeAspect="1"/>
          </p:cNvPicPr>
          <p:nvPr/>
        </p:nvPicPr>
        <p:blipFill>
          <a:blip r:embed="rId7"/>
          <a:stretch>
            <a:fillRect/>
          </a:stretch>
        </p:blipFill>
        <p:spPr>
          <a:xfrm>
            <a:off x="1929258" y="1563751"/>
            <a:ext cx="783453" cy="782053"/>
          </a:xfrm>
          <a:prstGeom prst="rect">
            <a:avLst/>
          </a:prstGeom>
        </p:spPr>
      </p:pic>
      <p:sp>
        <p:nvSpPr>
          <p:cNvPr id="12" name="TextBox 11">
            <a:extLst>
              <a:ext uri="{FF2B5EF4-FFF2-40B4-BE49-F238E27FC236}">
                <a16:creationId xmlns:a16="http://schemas.microsoft.com/office/drawing/2014/main" id="{D5BA309B-8F0C-F842-82D6-E808F5DCD24C}"/>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03841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8765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ea typeface="+mn-lt"/>
                <a:cs typeface="+mn-lt"/>
              </a:rPr>
              <a:t>Types de </a:t>
            </a:r>
            <a:r>
              <a:rPr lang="en-US" b="1">
                <a:latin typeface="Century Gothic"/>
                <a:ea typeface="+mn-lt"/>
                <a:cs typeface="+mn-lt"/>
              </a:rPr>
              <a:t>textures </a:t>
            </a:r>
            <a:r>
              <a:rPr lang="en-US" b="1" err="1">
                <a:latin typeface="Century Gothic"/>
                <a:ea typeface="+mn-lt"/>
                <a:cs typeface="+mn-lt"/>
              </a:rPr>
              <a:t>d'aliments</a:t>
            </a:r>
            <a:r>
              <a:rPr lang="en-US">
                <a:latin typeface="Century Gothic"/>
                <a:ea typeface="+mn-lt"/>
                <a:cs typeface="+mn-lt"/>
              </a:rPr>
              <a:t> IDDSI: </a:t>
            </a:r>
          </a:p>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Très </a:t>
            </a:r>
            <a:r>
              <a:rPr lang="en-US" b="1" err="1">
                <a:latin typeface="Century Gothic"/>
                <a:ea typeface="+mn-lt"/>
                <a:cs typeface="+mn-lt"/>
              </a:rPr>
              <a:t>épais</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err="1">
                <a:latin typeface="Century Gothic"/>
                <a:ea typeface="+mn-lt"/>
                <a:cs typeface="+mn-lt"/>
              </a:rPr>
              <a:t>Haché</a:t>
            </a:r>
            <a:r>
              <a:rPr lang="en-US" b="1">
                <a:latin typeface="Century Gothic"/>
                <a:ea typeface="+mn-lt"/>
                <a:cs typeface="+mn-lt"/>
              </a:rPr>
              <a:t> </a:t>
            </a:r>
            <a:r>
              <a:rPr lang="en-US" b="1" err="1">
                <a:latin typeface="Century Gothic"/>
                <a:ea typeface="+mn-lt"/>
                <a:cs typeface="+mn-lt"/>
              </a:rPr>
              <a:t>lubrifié</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Petits morceaux </a:t>
            </a:r>
            <a:r>
              <a:rPr lang="en-US" b="1" err="1">
                <a:latin typeface="Century Gothic"/>
                <a:ea typeface="+mn-lt"/>
                <a:cs typeface="+mn-lt"/>
              </a:rPr>
              <a:t>tendres</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Facile à </a:t>
            </a:r>
            <a:r>
              <a:rPr lang="en-US" b="1" err="1">
                <a:latin typeface="Century Gothic"/>
                <a:ea typeface="+mn-lt"/>
                <a:cs typeface="+mn-lt"/>
              </a:rPr>
              <a:t>mastiquer</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Normal</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1708664" y="8401845"/>
            <a:ext cx="788705" cy="777766"/>
          </a:xfrm>
          <a:prstGeom prst="rect">
            <a:avLst/>
          </a:prstGeom>
        </p:spPr>
      </p:pic>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4"/>
          <a:stretch>
            <a:fillRect/>
          </a:stretch>
        </p:blipFill>
        <p:spPr>
          <a:xfrm>
            <a:off x="2695397" y="6666748"/>
            <a:ext cx="832066" cy="821121"/>
          </a:xfrm>
          <a:prstGeom prst="rect">
            <a:avLst/>
          </a:prstGeom>
        </p:spPr>
      </p:pic>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5"/>
          <a:stretch>
            <a:fillRect/>
          </a:stretch>
        </p:blipFill>
        <p:spPr>
          <a:xfrm>
            <a:off x="1949731" y="2989957"/>
            <a:ext cx="1290966" cy="1236609"/>
          </a:xfrm>
          <a:prstGeom prst="rect">
            <a:avLst/>
          </a:prstGeom>
        </p:spPr>
      </p:pic>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6"/>
          <a:stretch>
            <a:fillRect/>
          </a:stretch>
        </p:blipFill>
        <p:spPr>
          <a:xfrm>
            <a:off x="1866298" y="1650107"/>
            <a:ext cx="929627" cy="940348"/>
          </a:xfrm>
          <a:prstGeom prst="rect">
            <a:avLst/>
          </a:prstGeom>
        </p:spPr>
      </p:pic>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7"/>
          <a:stretch>
            <a:fillRect/>
          </a:stretch>
        </p:blipFill>
        <p:spPr>
          <a:xfrm>
            <a:off x="3398584" y="5139990"/>
            <a:ext cx="561062" cy="560990"/>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8"/>
          <a:stretch>
            <a:fillRect/>
          </a:stretch>
        </p:blipFill>
        <p:spPr>
          <a:xfrm>
            <a:off x="3019293" y="3452413"/>
            <a:ext cx="517702" cy="528473"/>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9"/>
          <a:stretch>
            <a:fillRect/>
          </a:stretch>
        </p:blipFill>
        <p:spPr>
          <a:xfrm>
            <a:off x="3584703" y="6668950"/>
            <a:ext cx="951308" cy="951187"/>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10"/>
          <a:stretch>
            <a:fillRect/>
          </a:stretch>
        </p:blipFill>
        <p:spPr>
          <a:xfrm>
            <a:off x="4110253" y="4934713"/>
            <a:ext cx="951308" cy="940348"/>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11"/>
          <a:stretch>
            <a:fillRect/>
          </a:stretch>
        </p:blipFill>
        <p:spPr>
          <a:xfrm>
            <a:off x="4581585" y="6720535"/>
            <a:ext cx="712825" cy="734411"/>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12"/>
          <a:stretch>
            <a:fillRect/>
          </a:stretch>
        </p:blipFill>
        <p:spPr>
          <a:xfrm>
            <a:off x="2455007" y="8401844"/>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13"/>
          <a:stretch>
            <a:fillRect/>
          </a:stretch>
        </p:blipFill>
        <p:spPr>
          <a:xfrm>
            <a:off x="3562332" y="8434361"/>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14"/>
          <a:stretch>
            <a:fillRect/>
          </a:stretch>
        </p:blipFill>
        <p:spPr>
          <a:xfrm>
            <a:off x="4527107" y="8391006"/>
            <a:ext cx="1016349" cy="1016219"/>
          </a:xfrm>
          <a:prstGeom prst="rect">
            <a:avLst/>
          </a:prstGeom>
        </p:spPr>
      </p:pic>
      <p:pic>
        <p:nvPicPr>
          <p:cNvPr id="10" name="Picture 18">
            <a:extLst>
              <a:ext uri="{FF2B5EF4-FFF2-40B4-BE49-F238E27FC236}">
                <a16:creationId xmlns:a16="http://schemas.microsoft.com/office/drawing/2014/main" id="{6D5D4789-02F8-0998-2432-A85D4794B310}"/>
              </a:ext>
            </a:extLst>
          </p:cNvPr>
          <p:cNvPicPr>
            <a:picLocks noChangeAspect="1"/>
          </p:cNvPicPr>
          <p:nvPr/>
        </p:nvPicPr>
        <p:blipFill>
          <a:blip r:embed="rId15"/>
          <a:stretch>
            <a:fillRect/>
          </a:stretch>
        </p:blipFill>
        <p:spPr>
          <a:xfrm>
            <a:off x="5558869" y="8327857"/>
            <a:ext cx="1133809" cy="1118938"/>
          </a:xfrm>
          <a:prstGeom prst="rect">
            <a:avLst/>
          </a:prstGeom>
        </p:spPr>
      </p:pic>
      <p:sp>
        <p:nvSpPr>
          <p:cNvPr id="19" name="TextBox 18">
            <a:extLst>
              <a:ext uri="{FF2B5EF4-FFF2-40B4-BE49-F238E27FC236}">
                <a16:creationId xmlns:a16="http://schemas.microsoft.com/office/drawing/2014/main" id="{0F8E6253-15A4-7050-E264-E57C4D08E19A}"/>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7"/>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8"/>
              </a:rPr>
              <a:t>10.3390/ijerph18105125</a:t>
            </a:r>
            <a:endParaRPr lang="en-US" sz="600">
              <a:ea typeface="Calibri"/>
              <a:cs typeface="Calibri"/>
            </a:endParaRPr>
          </a:p>
        </p:txBody>
      </p:sp>
    </p:spTree>
    <p:extLst>
      <p:ext uri="{BB962C8B-B14F-4D97-AF65-F5344CB8AC3E}">
        <p14:creationId xmlns:p14="http://schemas.microsoft.com/office/powerpoint/2010/main" val="334702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345293" y="618004"/>
            <a:ext cx="7079752"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Liquide</a:t>
            </a:r>
            <a:endParaRPr lang="en-US" sz="2400" b="1">
              <a:latin typeface="Century Gothic"/>
              <a:cs typeface="Calibri"/>
            </a:endParaRPr>
          </a:p>
          <a:p>
            <a:pPr>
              <a:lnSpc>
                <a:spcPct val="150000"/>
              </a:lnSpc>
            </a:pPr>
            <a:endParaRPr lang="en-US" sz="2400" b="1">
              <a:latin typeface="Century Gothic"/>
              <a:ea typeface="+mn-lt"/>
              <a:cs typeface="+mn-lt"/>
            </a:endParaRPr>
          </a:p>
          <a:p>
            <a:pPr>
              <a:lnSpc>
                <a:spcPct val="150000"/>
              </a:lnSpc>
            </a:pPr>
            <a:endParaRPr lang="en-US" sz="2400" b="1">
              <a:latin typeface="Century Gothic"/>
              <a:ea typeface="+mn-lt"/>
              <a:cs typeface="+mn-lt"/>
            </a:endParaRPr>
          </a:p>
          <a:p>
            <a:pPr algn="ctr">
              <a:lnSpc>
                <a:spcPct val="150000"/>
              </a:lnSpc>
            </a:pP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r>
              <a:rPr lang="en-US" sz="2400">
                <a:latin typeface="Century Gothic"/>
                <a:ea typeface="+mn-lt"/>
                <a:cs typeface="+mn-lt"/>
              </a:rPr>
              <a:t> </a:t>
            </a:r>
            <a:r>
              <a:rPr lang="en-US" sz="2400" err="1">
                <a:latin typeface="Century Gothic"/>
                <a:ea typeface="+mn-lt"/>
                <a:cs typeface="+mn-lt"/>
              </a:rPr>
              <a:t>liquide</a:t>
            </a:r>
            <a:r>
              <a:rPr lang="en-US" sz="2400">
                <a:latin typeface="Century Gothic"/>
                <a:ea typeface="+mn-lt"/>
                <a:cs typeface="+mn-lt"/>
              </a:rPr>
              <a:t>: </a:t>
            </a:r>
            <a:endParaRPr lang="en-US"/>
          </a:p>
          <a:p>
            <a:pPr algn="ctr">
              <a:lnSpc>
                <a:spcPct val="150000"/>
              </a:lnSpc>
            </a:pPr>
            <a:endParaRPr lang="en-US" sz="2400">
              <a:latin typeface="Century Gothic"/>
              <a:ea typeface="+mn-lt"/>
              <a:cs typeface="+mn-lt"/>
            </a:endParaRPr>
          </a:p>
          <a:p>
            <a:pPr algn="ctr">
              <a:lnSpc>
                <a:spcPct val="150000"/>
              </a:lnSpc>
            </a:pPr>
            <a:endParaRPr lang="en-US" sz="2400">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S'écoule</a:t>
            </a:r>
            <a:r>
              <a:rPr lang="en-US" b="1">
                <a:latin typeface="Century Gothic"/>
                <a:ea typeface="+mn-lt"/>
                <a:cs typeface="+mn-lt"/>
              </a:rPr>
              <a:t> </a:t>
            </a:r>
            <a:r>
              <a:rPr lang="en-US" b="1" err="1">
                <a:latin typeface="Century Gothic"/>
                <a:ea typeface="+mn-lt"/>
                <a:cs typeface="+mn-lt"/>
              </a:rPr>
              <a:t>vite</a:t>
            </a:r>
            <a:r>
              <a:rPr lang="en-US" b="1">
                <a:latin typeface="Century Gothic"/>
                <a:ea typeface="+mn-lt"/>
                <a:cs typeface="+mn-lt"/>
              </a:rPr>
              <a:t> </a:t>
            </a:r>
            <a:r>
              <a:rPr lang="en-US" err="1">
                <a:latin typeface="Century Gothic"/>
                <a:ea typeface="+mn-lt"/>
                <a:cs typeface="+mn-lt"/>
              </a:rPr>
              <a:t>comme</a:t>
            </a:r>
            <a:r>
              <a:rPr lang="en-US">
                <a:latin typeface="Century Gothic"/>
                <a:ea typeface="+mn-lt"/>
                <a:cs typeface="+mn-lt"/>
              </a:rPr>
              <a:t> de </a:t>
            </a:r>
            <a:r>
              <a:rPr lang="en-US" err="1">
                <a:latin typeface="Century Gothic"/>
                <a:ea typeface="+mn-lt"/>
                <a:cs typeface="+mn-lt"/>
              </a:rPr>
              <a:t>l'eau</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a:lnSpc>
                <a:spcPct val="150000"/>
              </a:lnSpc>
            </a:pPr>
            <a:endParaRPr lang="en-US">
              <a:latin typeface="Century Gothic"/>
              <a:ea typeface="+mn-lt"/>
              <a:cs typeface="+mn-lt"/>
            </a:endParaRPr>
          </a:p>
          <a:p>
            <a:pPr marL="285750" indent="-285750">
              <a:lnSpc>
                <a:spcPct val="150000"/>
              </a:lnSpc>
              <a:buFont typeface="Calibri"/>
              <a:buChar char="-"/>
            </a:pPr>
            <a:r>
              <a:rPr lang="en-US" err="1">
                <a:latin typeface="Century Gothic"/>
                <a:ea typeface="+mn-lt"/>
                <a:cs typeface="+mn-lt"/>
              </a:rPr>
              <a:t>Peut</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a:t>
            </a:r>
            <a:r>
              <a:rPr lang="en-US" b="1" err="1">
                <a:latin typeface="Century Gothic"/>
                <a:ea typeface="+mn-lt"/>
                <a:cs typeface="+mn-lt"/>
              </a:rPr>
              <a:t>bue</a:t>
            </a:r>
            <a:r>
              <a:rPr lang="en-US" b="1">
                <a:latin typeface="Century Gothic"/>
                <a:ea typeface="+mn-lt"/>
                <a:cs typeface="+mn-lt"/>
              </a:rPr>
              <a:t> à la </a:t>
            </a:r>
            <a:r>
              <a:rPr lang="en-US" b="1" err="1">
                <a:latin typeface="Century Gothic"/>
                <a:ea typeface="+mn-lt"/>
                <a:cs typeface="+mn-lt"/>
              </a:rPr>
              <a:t>paille</a:t>
            </a:r>
            <a:endParaRPr lang="en-US" b="1">
              <a:latin typeface="Century Gothic"/>
              <a:cs typeface="Calibri"/>
            </a:endParaRPr>
          </a:p>
          <a:p>
            <a:pPr marL="285750" indent="-285750">
              <a:lnSpc>
                <a:spcPct val="150000"/>
              </a:lnSpc>
              <a:buFont typeface="Calibri"/>
              <a:buChar char="-"/>
            </a:pPr>
            <a:endParaRPr lang="en-US">
              <a:latin typeface="Calibri" panose="020F0502020204030204"/>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11" name="Picture 7">
            <a:extLst>
              <a:ext uri="{FF2B5EF4-FFF2-40B4-BE49-F238E27FC236}">
                <a16:creationId xmlns:a16="http://schemas.microsoft.com/office/drawing/2014/main" id="{18FF7993-5DE6-F7E3-601C-4D20E10F6E5A}"/>
              </a:ext>
            </a:extLst>
          </p:cNvPr>
          <p:cNvPicPr>
            <a:picLocks noChangeAspect="1"/>
          </p:cNvPicPr>
          <p:nvPr/>
        </p:nvPicPr>
        <p:blipFill>
          <a:blip r:embed="rId3"/>
          <a:stretch>
            <a:fillRect/>
          </a:stretch>
        </p:blipFill>
        <p:spPr>
          <a:xfrm>
            <a:off x="2382288" y="307200"/>
            <a:ext cx="687299" cy="669758"/>
          </a:xfrm>
          <a:prstGeom prst="rect">
            <a:avLst/>
          </a:prstGeom>
        </p:spPr>
      </p:pic>
      <p:pic>
        <p:nvPicPr>
          <p:cNvPr id="14" name="Picture 8">
            <a:extLst>
              <a:ext uri="{FF2B5EF4-FFF2-40B4-BE49-F238E27FC236}">
                <a16:creationId xmlns:a16="http://schemas.microsoft.com/office/drawing/2014/main" id="{A0694675-7A4E-2D14-063D-C09BA1EBBD3B}"/>
              </a:ext>
            </a:extLst>
          </p:cNvPr>
          <p:cNvPicPr>
            <a:picLocks noChangeAspect="1"/>
          </p:cNvPicPr>
          <p:nvPr/>
        </p:nvPicPr>
        <p:blipFill>
          <a:blip r:embed="rId4"/>
          <a:stretch>
            <a:fillRect/>
          </a:stretch>
        </p:blipFill>
        <p:spPr>
          <a:xfrm>
            <a:off x="2844451" y="226989"/>
            <a:ext cx="783453" cy="782053"/>
          </a:xfrm>
          <a:prstGeom prst="rect">
            <a:avLst/>
          </a:prstGeom>
        </p:spPr>
      </p:pic>
      <p:pic>
        <p:nvPicPr>
          <p:cNvPr id="9" name="Picture 12" descr="A black background with a black square&#10;&#10;Description automatically generated">
            <a:extLst>
              <a:ext uri="{FF2B5EF4-FFF2-40B4-BE49-F238E27FC236}">
                <a16:creationId xmlns:a16="http://schemas.microsoft.com/office/drawing/2014/main" id="{49F05C87-A774-F62F-CF41-AE61B9B3BC6F}"/>
              </a:ext>
            </a:extLst>
          </p:cNvPr>
          <p:cNvPicPr>
            <a:picLocks noChangeAspect="1"/>
          </p:cNvPicPr>
          <p:nvPr/>
        </p:nvPicPr>
        <p:blipFill>
          <a:blip r:embed="rId5"/>
          <a:stretch>
            <a:fillRect/>
          </a:stretch>
        </p:blipFill>
        <p:spPr>
          <a:xfrm>
            <a:off x="3338195" y="5090376"/>
            <a:ext cx="749196" cy="733927"/>
          </a:xfrm>
          <a:prstGeom prst="rect">
            <a:avLst/>
          </a:prstGeom>
        </p:spPr>
      </p:pic>
      <p:sp>
        <p:nvSpPr>
          <p:cNvPr id="4" name="TextBox 3">
            <a:extLst>
              <a:ext uri="{FF2B5EF4-FFF2-40B4-BE49-F238E27FC236}">
                <a16:creationId xmlns:a16="http://schemas.microsoft.com/office/drawing/2014/main" id="{3DC852CF-498B-83E5-EB6D-85B8CA1A485E}"/>
              </a:ext>
            </a:extLst>
          </p:cNvPr>
          <p:cNvSpPr txBox="1"/>
          <p:nvPr/>
        </p:nvSpPr>
        <p:spPr>
          <a:xfrm>
            <a:off x="-2080" y="9842380"/>
            <a:ext cx="773329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Raeem, D, Carrascosa, C,., Ramos, F., Saraiva, A., &amp; </a:t>
            </a:r>
            <a:r>
              <a:rPr lang="en-US" sz="600" err="1"/>
              <a:t>Raposom</a:t>
            </a:r>
            <a:r>
              <a:rPr lang="en-US" sz="600"/>
              <a:t>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6"/>
              </a:rPr>
              <a:t>10.3390/ijerph18105125</a:t>
            </a:r>
            <a:endParaRPr lang="en-US" sz="600"/>
          </a:p>
        </p:txBody>
      </p:sp>
      <p:sp>
        <p:nvSpPr>
          <p:cNvPr id="6" name="TextBox 5">
            <a:extLst>
              <a:ext uri="{FF2B5EF4-FFF2-40B4-BE49-F238E27FC236}">
                <a16:creationId xmlns:a16="http://schemas.microsoft.com/office/drawing/2014/main" id="{8D428011-ED6F-3F8F-0C78-CC7C56465268}"/>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7"/>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8"/>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6"/>
              </a:rPr>
              <a:t>10.3390/ijerph18105125</a:t>
            </a:r>
            <a:endParaRPr lang="en-US" sz="600">
              <a:ea typeface="Calibri"/>
              <a:cs typeface="Calibri"/>
            </a:endParaRPr>
          </a:p>
        </p:txBody>
      </p:sp>
    </p:spTree>
    <p:extLst>
      <p:ext uri="{BB962C8B-B14F-4D97-AF65-F5344CB8AC3E}">
        <p14:creationId xmlns:p14="http://schemas.microsoft.com/office/powerpoint/2010/main" val="42827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166775" y="466854"/>
            <a:ext cx="7519180" cy="3941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Très </a:t>
            </a:r>
            <a:r>
              <a:rPr lang="en-US" sz="2400" b="1" err="1">
                <a:latin typeface="Century Gothic"/>
                <a:ea typeface="+mn-lt"/>
                <a:cs typeface="+mn-lt"/>
              </a:rPr>
              <a:t>légèrement</a:t>
            </a:r>
            <a:r>
              <a:rPr lang="en-US" sz="2400" b="1">
                <a:latin typeface="Century Gothic"/>
                <a:ea typeface="+mn-lt"/>
                <a:cs typeface="+mn-lt"/>
              </a:rPr>
              <a:t> </a:t>
            </a:r>
            <a:r>
              <a:rPr lang="en-US" sz="2400" b="1" err="1">
                <a:latin typeface="Century Gothic"/>
                <a:ea typeface="+mn-lt"/>
                <a:cs typeface="+mn-lt"/>
              </a:rPr>
              <a:t>épais</a:t>
            </a:r>
            <a:endParaRPr lang="en-US" sz="2400" b="1" err="1">
              <a:latin typeface="Century Gothic"/>
              <a:ea typeface="Calibri"/>
              <a:cs typeface="Calibri"/>
            </a:endParaRPr>
          </a:p>
          <a:p>
            <a:pPr>
              <a:lnSpc>
                <a:spcPct val="150000"/>
              </a:lnSpc>
            </a:pP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r>
              <a:rPr lang="en-US" sz="2400">
                <a:latin typeface="Century Gothic"/>
                <a:ea typeface="+mn-lt"/>
                <a:cs typeface="+mn-lt"/>
              </a:rPr>
              <a:t> très </a:t>
            </a:r>
            <a:r>
              <a:rPr lang="en-US" sz="2400" err="1">
                <a:latin typeface="Century Gothic"/>
                <a:ea typeface="+mn-lt"/>
                <a:cs typeface="+mn-lt"/>
              </a:rPr>
              <a:t>légèrement</a:t>
            </a:r>
            <a:r>
              <a:rPr lang="en-US" sz="2400">
                <a:latin typeface="Century Gothic"/>
                <a:ea typeface="+mn-lt"/>
                <a:cs typeface="+mn-lt"/>
              </a:rPr>
              <a:t> </a:t>
            </a:r>
            <a:r>
              <a:rPr lang="en-US" sz="2400" err="1">
                <a:latin typeface="Century Gothic"/>
                <a:ea typeface="+mn-lt"/>
                <a:cs typeface="+mn-lt"/>
              </a:rPr>
              <a:t>épaisse</a:t>
            </a:r>
            <a:r>
              <a:rPr lang="en-US" sz="2400">
                <a:latin typeface="Century Gothic"/>
                <a:ea typeface="+mn-lt"/>
                <a:cs typeface="+mn-lt"/>
              </a:rPr>
              <a:t>: </a:t>
            </a:r>
            <a:endParaRPr lang="en-US" sz="2400">
              <a:ea typeface="Calibri"/>
              <a:cs typeface="Calibri"/>
            </a:endParaRPr>
          </a:p>
          <a:p>
            <a:pPr algn="ctr"/>
            <a:endParaRPr lang="en-US" sz="2400">
              <a:latin typeface="Century Gothic"/>
              <a:ea typeface="+mn-lt"/>
              <a:cs typeface="Calibri"/>
            </a:endParaRPr>
          </a:p>
          <a:p>
            <a:pPr marL="285750" indent="-285750">
              <a:lnSpc>
                <a:spcPct val="150000"/>
              </a:lnSpc>
              <a:buFont typeface="Calibri,Sans-Serif"/>
              <a:buChar char="-"/>
            </a:pPr>
            <a:r>
              <a:rPr lang="en-US" b="1">
                <a:latin typeface="Arial"/>
                <a:ea typeface="+mn-lt"/>
                <a:cs typeface="Arial"/>
              </a:rPr>
              <a:t>Plus </a:t>
            </a:r>
            <a:r>
              <a:rPr lang="en-US" b="1" err="1">
                <a:latin typeface="Century Gothic"/>
                <a:ea typeface="+mn-lt"/>
                <a:cs typeface="Arial"/>
              </a:rPr>
              <a:t>épaisse</a:t>
            </a:r>
            <a:r>
              <a:rPr lang="en-US">
                <a:latin typeface="Century Gothic"/>
                <a:ea typeface="+mn-lt"/>
                <a:cs typeface="Arial"/>
              </a:rPr>
              <a:t> que </a:t>
            </a:r>
            <a:r>
              <a:rPr lang="en-US" err="1">
                <a:latin typeface="Century Gothic"/>
                <a:ea typeface="+mn-lt"/>
                <a:cs typeface="Arial"/>
              </a:rPr>
              <a:t>l'eau</a:t>
            </a:r>
            <a:endParaRPr lang="en-US">
              <a:latin typeface="Century Gothic"/>
              <a:cs typeface="Arial"/>
            </a:endParaRPr>
          </a:p>
          <a:p>
            <a:pPr marL="285750" indent="-285750">
              <a:lnSpc>
                <a:spcPct val="150000"/>
              </a:lnSpc>
              <a:buFont typeface="Arial"/>
              <a:buChar char="•"/>
            </a:pPr>
            <a:endParaRPr lang="en-US">
              <a:latin typeface="Century Gothic"/>
              <a:cs typeface="Calibri" panose="020F0502020204030204"/>
            </a:endParaRPr>
          </a:p>
          <a:p>
            <a:pPr marL="285750" indent="-285750">
              <a:lnSpc>
                <a:spcPct val="150000"/>
              </a:lnSpc>
              <a:buFont typeface="Calibri,Sans-Serif"/>
              <a:buChar char="-"/>
            </a:pPr>
            <a:r>
              <a:rPr lang="en-US" err="1">
                <a:latin typeface="Century Gothic"/>
                <a:cs typeface="Calibri" panose="020F0502020204030204"/>
              </a:rPr>
              <a:t>Peut</a:t>
            </a:r>
            <a:r>
              <a:rPr lang="en-US">
                <a:latin typeface="Century Gothic"/>
                <a:cs typeface="Calibri" panose="020F0502020204030204"/>
              </a:rPr>
              <a:t> </a:t>
            </a:r>
            <a:r>
              <a:rPr lang="en-US" err="1">
                <a:latin typeface="Century Gothic"/>
                <a:cs typeface="Calibri" panose="020F0502020204030204"/>
              </a:rPr>
              <a:t>être</a:t>
            </a:r>
            <a:r>
              <a:rPr lang="en-US">
                <a:latin typeface="Century Gothic"/>
                <a:cs typeface="Calibri" panose="020F0502020204030204"/>
              </a:rPr>
              <a:t> </a:t>
            </a:r>
            <a:r>
              <a:rPr lang="en-US" b="1" err="1">
                <a:latin typeface="Century Gothic"/>
                <a:cs typeface="Calibri" panose="020F0502020204030204"/>
              </a:rPr>
              <a:t>bue</a:t>
            </a:r>
            <a:r>
              <a:rPr lang="en-US" b="1">
                <a:latin typeface="Century Gothic"/>
                <a:cs typeface="Calibri" panose="020F0502020204030204"/>
              </a:rPr>
              <a:t> à la </a:t>
            </a:r>
            <a:r>
              <a:rPr lang="en-US" b="1" err="1">
                <a:latin typeface="Century Gothic"/>
                <a:cs typeface="Calibri" panose="020F0502020204030204"/>
              </a:rPr>
              <a:t>paille</a:t>
            </a:r>
            <a:endParaRPr lang="en-US">
              <a:latin typeface="Century Gothic"/>
            </a:endParaRPr>
          </a:p>
          <a:p>
            <a:pPr marL="285750" indent="-285750">
              <a:lnSpc>
                <a:spcPct val="150000"/>
              </a:lnSpc>
              <a:buFont typeface="Calibri"/>
              <a:buChar char="-"/>
            </a:pPr>
            <a:endParaRPr lang="en-US">
              <a:cs typeface="Calibri" panose="020F0502020204030204"/>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9" name="Picture 6">
            <a:extLst>
              <a:ext uri="{FF2B5EF4-FFF2-40B4-BE49-F238E27FC236}">
                <a16:creationId xmlns:a16="http://schemas.microsoft.com/office/drawing/2014/main" id="{FEBCC7E2-D801-9011-14A5-1A9A0C4AFEDA}"/>
              </a:ext>
            </a:extLst>
          </p:cNvPr>
          <p:cNvPicPr>
            <a:picLocks noChangeAspect="1"/>
          </p:cNvPicPr>
          <p:nvPr/>
        </p:nvPicPr>
        <p:blipFill>
          <a:blip r:embed="rId3"/>
          <a:stretch>
            <a:fillRect/>
          </a:stretch>
        </p:blipFill>
        <p:spPr>
          <a:xfrm>
            <a:off x="3637225" y="387042"/>
            <a:ext cx="723053" cy="680633"/>
          </a:xfrm>
          <a:prstGeom prst="rect">
            <a:avLst/>
          </a:prstGeom>
        </p:spPr>
      </p:pic>
      <p:sp>
        <p:nvSpPr>
          <p:cNvPr id="11" name="Rectangle 10">
            <a:extLst>
              <a:ext uri="{FF2B5EF4-FFF2-40B4-BE49-F238E27FC236}">
                <a16:creationId xmlns:a16="http://schemas.microsoft.com/office/drawing/2014/main" id="{BDBC8114-A213-1491-D3E9-B9AB5DCEA80B}"/>
              </a:ext>
            </a:extLst>
          </p:cNvPr>
          <p:cNvSpPr/>
          <p:nvPr/>
        </p:nvSpPr>
        <p:spPr>
          <a:xfrm>
            <a:off x="168442" y="4412758"/>
            <a:ext cx="7425406" cy="47535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6759B-EA95-5B7B-7A8C-AAD434476D08}"/>
              </a:ext>
            </a:extLst>
          </p:cNvPr>
          <p:cNvSpPr txBox="1"/>
          <p:nvPr/>
        </p:nvSpPr>
        <p:spPr>
          <a:xfrm>
            <a:off x="172808" y="4761535"/>
            <a:ext cx="7423007" cy="3640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en</a:t>
            </a:r>
            <a:r>
              <a:rPr lang="en-US" sz="2400" b="1">
                <a:latin typeface="Century Gothic"/>
                <a:ea typeface="+mn-lt"/>
                <a:cs typeface="+mn-lt"/>
              </a:rPr>
              <a:t> faire: </a:t>
            </a:r>
            <a:endParaRPr lang="en-US"/>
          </a:p>
          <a:p>
            <a:pPr algn="ctr">
              <a:lnSpc>
                <a:spcPct val="150000"/>
              </a:lnSpc>
            </a:pPr>
            <a:endParaRPr lang="en-US" sz="2400" b="1">
              <a:latin typeface="Century Gothic"/>
              <a:ea typeface="+mn-lt"/>
              <a:cs typeface="+mn-lt"/>
            </a:endParaRPr>
          </a:p>
          <a:p>
            <a:pPr lvl="2">
              <a:lnSpc>
                <a:spcPct val="150000"/>
              </a:lnSpc>
            </a:pPr>
            <a:r>
              <a:rPr lang="en-US" b="1" u="sng" err="1">
                <a:latin typeface="Century Gothic"/>
                <a:ea typeface="+mn-lt"/>
                <a:cs typeface="+mn-lt"/>
              </a:rPr>
              <a:t>Épaississant</a:t>
            </a:r>
            <a:r>
              <a:rPr lang="en-US" b="1" u="sng">
                <a:latin typeface="Century Gothic"/>
                <a:ea typeface="+mn-lt"/>
                <a:cs typeface="+mn-lt"/>
              </a:rPr>
              <a:t> </a:t>
            </a:r>
            <a:r>
              <a:rPr lang="en-US" b="1" u="sng" err="1">
                <a:latin typeface="Century Gothic"/>
                <a:ea typeface="+mn-lt"/>
                <a:cs typeface="+mn-lt"/>
              </a:rPr>
              <a:t>alimentaire</a:t>
            </a:r>
            <a:r>
              <a:rPr lang="en-US" b="1" u="sng">
                <a:latin typeface="Century Gothic"/>
                <a:ea typeface="+mn-lt"/>
                <a:cs typeface="+mn-lt"/>
              </a:rPr>
              <a:t>:</a:t>
            </a:r>
          </a:p>
          <a:p>
            <a:pPr lvl="2">
              <a:lnSpc>
                <a:spcPct val="150000"/>
              </a:lnSpc>
            </a:pPr>
            <a:endParaRPr lang="en-US" b="1" u="sng">
              <a:latin typeface="Century Gothic"/>
              <a:ea typeface="+mn-lt"/>
              <a:cs typeface="+mn-lt"/>
            </a:endParaRPr>
          </a:p>
          <a:p>
            <a:pPr marL="1657350" lvl="3" indent="-285750">
              <a:lnSpc>
                <a:spcPct val="150000"/>
              </a:lnSpc>
              <a:buFont typeface="Calibri"/>
              <a:buChar char="-"/>
            </a:pPr>
            <a:r>
              <a:rPr lang="en-US" b="1" err="1">
                <a:latin typeface="Century Gothic"/>
                <a:ea typeface="+mn-lt"/>
                <a:cs typeface="+mn-lt"/>
              </a:rPr>
              <a:t>Mélanger</a:t>
            </a:r>
            <a:r>
              <a:rPr lang="en-US">
                <a:latin typeface="Century Gothic"/>
                <a:ea typeface="Calibri"/>
                <a:cs typeface="Calibri"/>
              </a:rPr>
              <a:t> la </a:t>
            </a:r>
            <a:r>
              <a:rPr lang="en-US" b="1" err="1">
                <a:latin typeface="Century Gothic"/>
                <a:ea typeface="Calibri"/>
                <a:cs typeface="Calibri"/>
              </a:rPr>
              <a:t>poudre</a:t>
            </a:r>
            <a:r>
              <a:rPr lang="en-US" b="1">
                <a:latin typeface="Century Gothic"/>
                <a:ea typeface="Calibri"/>
                <a:cs typeface="Calibri"/>
              </a:rPr>
              <a:t> </a:t>
            </a:r>
            <a:r>
              <a:rPr lang="en-US" b="1" err="1">
                <a:latin typeface="Century Gothic"/>
                <a:ea typeface="Calibri"/>
                <a:cs typeface="Calibri"/>
              </a:rPr>
              <a:t>épaississante</a:t>
            </a:r>
            <a:r>
              <a:rPr lang="en-US">
                <a:latin typeface="Century Gothic"/>
                <a:ea typeface="Calibri"/>
                <a:cs typeface="Calibri"/>
              </a:rPr>
              <a:t> avec le </a:t>
            </a:r>
            <a:r>
              <a:rPr lang="en-US" err="1">
                <a:latin typeface="Century Gothic"/>
                <a:ea typeface="Calibri"/>
                <a:cs typeface="Calibri"/>
              </a:rPr>
              <a:t>liquide</a:t>
            </a:r>
            <a:endParaRPr lang="en-US">
              <a:latin typeface="Century Gothic"/>
              <a:ea typeface="Calibri"/>
              <a:cs typeface="Calibri"/>
            </a:endParaRPr>
          </a:p>
          <a:p>
            <a:pPr marL="1657350" lvl="3" indent="-285750">
              <a:lnSpc>
                <a:spcPct val="150000"/>
              </a:lnSpc>
              <a:buFont typeface="Calibri"/>
              <a:buChar char="-"/>
            </a:pPr>
            <a:endParaRPr lang="en-US">
              <a:latin typeface="Century Gothic"/>
              <a:ea typeface="Calibri"/>
              <a:cs typeface="Calibri"/>
            </a:endParaRPr>
          </a:p>
          <a:p>
            <a:pPr marL="1657350" lvl="3" indent="-285750">
              <a:lnSpc>
                <a:spcPct val="150000"/>
              </a:lnSpc>
              <a:buFont typeface="Calibri"/>
              <a:buChar char="-"/>
            </a:pPr>
            <a:r>
              <a:rPr lang="en-US" b="1" err="1">
                <a:latin typeface="Century Gothic"/>
                <a:ea typeface="Calibri"/>
                <a:cs typeface="Calibri"/>
              </a:rPr>
              <a:t>Remuer</a:t>
            </a:r>
            <a:r>
              <a:rPr lang="en-US" b="1">
                <a:latin typeface="Century Gothic"/>
                <a:ea typeface="Calibri"/>
                <a:cs typeface="Calibri"/>
              </a:rPr>
              <a:t> </a:t>
            </a:r>
            <a:r>
              <a:rPr lang="en-US" err="1">
                <a:latin typeface="Century Gothic"/>
                <a:ea typeface="Calibri"/>
                <a:cs typeface="Calibri"/>
              </a:rPr>
              <a:t>jusqu'à</a:t>
            </a:r>
            <a:r>
              <a:rPr lang="en-US">
                <a:latin typeface="Century Gothic"/>
                <a:ea typeface="Calibri"/>
                <a:cs typeface="Calibri"/>
              </a:rPr>
              <a:t> </a:t>
            </a:r>
            <a:r>
              <a:rPr lang="en-US" b="1">
                <a:latin typeface="Century Gothic"/>
                <a:ea typeface="Calibri"/>
                <a:cs typeface="Calibri"/>
              </a:rPr>
              <a:t>dissolution </a:t>
            </a:r>
            <a:r>
              <a:rPr lang="en-US" b="1" err="1">
                <a:latin typeface="Century Gothic"/>
                <a:ea typeface="Calibri"/>
                <a:cs typeface="Calibri"/>
              </a:rPr>
              <a:t>complète</a:t>
            </a:r>
            <a:endParaRPr lang="en-US" err="1">
              <a:latin typeface="Calibri" panose="020F0502020204030204"/>
              <a:ea typeface="Calibri"/>
              <a:cs typeface="Calibri"/>
            </a:endParaRPr>
          </a:p>
          <a:p>
            <a:pPr marL="1657350" lvl="3" indent="-285750">
              <a:lnSpc>
                <a:spcPct val="150000"/>
              </a:lnSpc>
              <a:buFont typeface="Calibri"/>
              <a:buChar char="-"/>
            </a:pPr>
            <a:endParaRPr lang="en-US">
              <a:latin typeface="Century Gothic"/>
              <a:ea typeface="Calibri"/>
              <a:cs typeface="Calibri"/>
            </a:endParaRPr>
          </a:p>
        </p:txBody>
      </p:sp>
      <p:pic>
        <p:nvPicPr>
          <p:cNvPr id="7" name="Picture 12" descr="A black background with a black square&#10;&#10;Description automatically generated">
            <a:extLst>
              <a:ext uri="{FF2B5EF4-FFF2-40B4-BE49-F238E27FC236}">
                <a16:creationId xmlns:a16="http://schemas.microsoft.com/office/drawing/2014/main" id="{701866E9-E3ED-FCF0-11FF-90900695D55E}"/>
              </a:ext>
            </a:extLst>
          </p:cNvPr>
          <p:cNvPicPr>
            <a:picLocks noChangeAspect="1"/>
          </p:cNvPicPr>
          <p:nvPr/>
        </p:nvPicPr>
        <p:blipFill>
          <a:blip r:embed="rId4"/>
          <a:stretch>
            <a:fillRect/>
          </a:stretch>
        </p:blipFill>
        <p:spPr>
          <a:xfrm>
            <a:off x="3322142" y="3435146"/>
            <a:ext cx="749196" cy="733927"/>
          </a:xfrm>
          <a:prstGeom prst="rect">
            <a:avLst/>
          </a:prstGeom>
        </p:spPr>
      </p:pic>
      <p:sp>
        <p:nvSpPr>
          <p:cNvPr id="2" name="TextBox 1">
            <a:extLst>
              <a:ext uri="{FF2B5EF4-FFF2-40B4-BE49-F238E27FC236}">
                <a16:creationId xmlns:a16="http://schemas.microsoft.com/office/drawing/2014/main" id="{4BD169C1-0600-5166-C859-1CA4606E8941}"/>
              </a:ext>
            </a:extLst>
          </p:cNvPr>
          <p:cNvSpPr txBox="1"/>
          <p:nvPr/>
        </p:nvSpPr>
        <p:spPr>
          <a:xfrm>
            <a:off x="237399" y="8704782"/>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5" name="TextBox 4">
            <a:extLst>
              <a:ext uri="{FF2B5EF4-FFF2-40B4-BE49-F238E27FC236}">
                <a16:creationId xmlns:a16="http://schemas.microsoft.com/office/drawing/2014/main" id="{0475D1C4-563C-BE6C-3978-33CCA267D154}"/>
              </a:ext>
            </a:extLst>
          </p:cNvPr>
          <p:cNvSpPr txBox="1"/>
          <p:nvPr/>
        </p:nvSpPr>
        <p:spPr>
          <a:xfrm>
            <a:off x="-2080" y="9842380"/>
            <a:ext cx="773329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a:t>
            </a:r>
            <a:r>
              <a:rPr lang="en-US" sz="600" err="1"/>
              <a:t>fro</a:t>
            </a:r>
            <a:r>
              <a:rPr lang="en-US" sz="600"/>
              <a:t>: Raheem, D, Carrascosa, C,., Ramos, F., Saraiva, A., &amp; </a:t>
            </a:r>
            <a:r>
              <a:rPr lang="en-US" sz="600" err="1"/>
              <a:t>Raposom</a:t>
            </a:r>
            <a:r>
              <a:rPr lang="en-US" sz="600"/>
              <a:t>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5"/>
              </a:rPr>
              <a:t>10.3390/ijerph18105125</a:t>
            </a:r>
            <a:endParaRPr lang="en-US" sz="600"/>
          </a:p>
        </p:txBody>
      </p:sp>
      <p:sp>
        <p:nvSpPr>
          <p:cNvPr id="10" name="TextBox 9">
            <a:extLst>
              <a:ext uri="{FF2B5EF4-FFF2-40B4-BE49-F238E27FC236}">
                <a16:creationId xmlns:a16="http://schemas.microsoft.com/office/drawing/2014/main" id="{C0990177-C284-B55C-008F-9E64317E9556}"/>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7"/>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5"/>
              </a:rPr>
              <a:t>10.3390/ijerph18105125</a:t>
            </a:r>
            <a:endParaRPr lang="en-US" sz="600">
              <a:ea typeface="Calibri"/>
              <a:cs typeface="Calibri"/>
            </a:endParaRPr>
          </a:p>
        </p:txBody>
      </p:sp>
    </p:spTree>
    <p:extLst>
      <p:ext uri="{BB962C8B-B14F-4D97-AF65-F5344CB8AC3E}">
        <p14:creationId xmlns:p14="http://schemas.microsoft.com/office/powerpoint/2010/main" val="92085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209797" y="4923746"/>
            <a:ext cx="7383544" cy="442086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4" name="TextBox 3">
            <a:extLst>
              <a:ext uri="{FF2B5EF4-FFF2-40B4-BE49-F238E27FC236}">
                <a16:creationId xmlns:a16="http://schemas.microsoft.com/office/drawing/2014/main" id="{C62BB00C-46F5-FD98-E90E-C4A32CDFAC83}"/>
              </a:ext>
            </a:extLst>
          </p:cNvPr>
          <p:cNvSpPr txBox="1"/>
          <p:nvPr/>
        </p:nvSpPr>
        <p:spPr>
          <a:xfrm>
            <a:off x="249167" y="398149"/>
            <a:ext cx="7079752" cy="4527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err="1">
                <a:latin typeface="Century Gothic"/>
                <a:ea typeface="+mn-lt"/>
                <a:cs typeface="+mn-lt"/>
              </a:rPr>
              <a:t>Légèrement</a:t>
            </a:r>
            <a:r>
              <a:rPr lang="en-US" sz="2400" b="1">
                <a:latin typeface="Century Gothic"/>
                <a:ea typeface="+mn-lt"/>
                <a:cs typeface="+mn-lt"/>
              </a:rPr>
              <a:t> </a:t>
            </a:r>
            <a:r>
              <a:rPr lang="en-US" sz="2400" b="1" err="1">
                <a:latin typeface="Century Gothic"/>
                <a:ea typeface="+mn-lt"/>
                <a:cs typeface="+mn-lt"/>
              </a:rPr>
              <a:t>épais</a:t>
            </a:r>
            <a:endParaRPr lang="en-US" sz="2400" b="1" err="1">
              <a:latin typeface="Century Gothic"/>
              <a:cs typeface="Calibri"/>
            </a:endParaRPr>
          </a:p>
          <a:p>
            <a:pPr algn="ctr"/>
            <a:endParaRPr lang="en-US" sz="2400" b="1">
              <a:latin typeface="Century Gothic"/>
              <a:ea typeface="+mn-lt"/>
              <a:cs typeface="+mn-lt"/>
            </a:endParaRPr>
          </a:p>
          <a:p>
            <a:pPr algn="ct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r>
              <a:rPr lang="en-US" sz="2400">
                <a:latin typeface="Century Gothic"/>
                <a:ea typeface="+mn-lt"/>
                <a:cs typeface="+mn-lt"/>
              </a:rPr>
              <a:t> </a:t>
            </a:r>
            <a:endParaRPr lang="en-US" sz="2400">
              <a:latin typeface="Calibri" panose="020F0502020204030204"/>
              <a:ea typeface="+mn-lt"/>
              <a:cs typeface="+mn-lt"/>
            </a:endParaRPr>
          </a:p>
          <a:p>
            <a:pPr algn="ctr"/>
            <a:r>
              <a:rPr lang="en-US" sz="2400" err="1">
                <a:latin typeface="Century Gothic"/>
                <a:ea typeface="+mn-lt"/>
                <a:cs typeface="+mn-lt"/>
              </a:rPr>
              <a:t>légèrement</a:t>
            </a:r>
            <a:r>
              <a:rPr lang="en-US" sz="2400">
                <a:latin typeface="Century Gothic"/>
                <a:ea typeface="+mn-lt"/>
                <a:cs typeface="+mn-lt"/>
              </a:rPr>
              <a:t> </a:t>
            </a:r>
            <a:r>
              <a:rPr lang="en-US" sz="2400" err="1">
                <a:latin typeface="Century Gothic"/>
                <a:ea typeface="+mn-lt"/>
                <a:cs typeface="+mn-lt"/>
              </a:rPr>
              <a:t>épaisse</a:t>
            </a:r>
            <a:r>
              <a:rPr lang="en-US" sz="2400">
                <a:latin typeface="Century Gothic"/>
                <a:ea typeface="+mn-lt"/>
                <a:cs typeface="+mn-lt"/>
              </a:rPr>
              <a:t>: </a:t>
            </a:r>
            <a:endParaRPr lang="en-US" sz="2400">
              <a:cs typeface="Calibri"/>
            </a:endParaRPr>
          </a:p>
          <a:p>
            <a:pPr algn="ctr"/>
            <a:endParaRPr lang="en-US" sz="2400">
              <a:latin typeface="Century Gothic"/>
              <a:ea typeface="+mn-lt"/>
              <a:cs typeface="Calibri"/>
            </a:endParaRPr>
          </a:p>
          <a:p>
            <a:pPr marL="285750" indent="-285750">
              <a:lnSpc>
                <a:spcPct val="150000"/>
              </a:lnSpc>
              <a:buFont typeface="Calibri,Sans-Serif"/>
              <a:buChar char="-"/>
            </a:pPr>
            <a:r>
              <a:rPr lang="en-US" b="1">
                <a:latin typeface="Century Gothic"/>
                <a:ea typeface="+mn-lt"/>
                <a:cs typeface="Arial"/>
              </a:rPr>
              <a:t>Plus </a:t>
            </a:r>
            <a:r>
              <a:rPr lang="en-US" b="1" err="1">
                <a:latin typeface="Century Gothic"/>
                <a:ea typeface="+mn-lt"/>
                <a:cs typeface="Arial"/>
              </a:rPr>
              <a:t>épaisse</a:t>
            </a:r>
            <a:r>
              <a:rPr lang="en-US">
                <a:latin typeface="Century Gothic"/>
                <a:ea typeface="+mn-lt"/>
                <a:cs typeface="Arial"/>
              </a:rPr>
              <a:t> que </a:t>
            </a:r>
            <a:r>
              <a:rPr lang="en-US" err="1">
                <a:latin typeface="Century Gothic"/>
                <a:ea typeface="+mn-lt"/>
                <a:cs typeface="Arial"/>
              </a:rPr>
              <a:t>l'eau</a:t>
            </a:r>
            <a:endParaRPr lang="en-US">
              <a:latin typeface="Century Gothic"/>
              <a:cs typeface="Arial"/>
            </a:endParaRPr>
          </a:p>
          <a:p>
            <a:pPr marL="285750" indent="-285750">
              <a:lnSpc>
                <a:spcPct val="150000"/>
              </a:lnSpc>
              <a:buFont typeface="Calibri,Sans-Serif"/>
              <a:buChar char="-"/>
            </a:pPr>
            <a:r>
              <a:rPr lang="en-US" b="1" err="1">
                <a:latin typeface="Century Gothic"/>
                <a:cs typeface="Arial"/>
              </a:rPr>
              <a:t>S'écoule</a:t>
            </a:r>
            <a:r>
              <a:rPr lang="en-US" b="1">
                <a:latin typeface="Century Gothic"/>
                <a:cs typeface="Arial"/>
              </a:rPr>
              <a:t> </a:t>
            </a:r>
            <a:r>
              <a:rPr lang="en-US" b="1" err="1">
                <a:latin typeface="Century Gothic"/>
                <a:cs typeface="Arial"/>
              </a:rPr>
              <a:t>rapidement</a:t>
            </a:r>
            <a:r>
              <a:rPr lang="en-US" b="1">
                <a:latin typeface="Century Gothic"/>
                <a:cs typeface="Arial"/>
              </a:rPr>
              <a:t> </a:t>
            </a:r>
            <a:r>
              <a:rPr lang="en-US" err="1">
                <a:latin typeface="Century Gothic"/>
                <a:cs typeface="Arial"/>
              </a:rPr>
              <a:t>d'une</a:t>
            </a:r>
            <a:r>
              <a:rPr lang="en-US">
                <a:latin typeface="Century Gothic"/>
                <a:cs typeface="Arial"/>
              </a:rPr>
              <a:t> </a:t>
            </a:r>
            <a:r>
              <a:rPr lang="en-US" err="1">
                <a:latin typeface="Century Gothic"/>
                <a:cs typeface="Arial"/>
              </a:rPr>
              <a:t>cuillère</a:t>
            </a:r>
            <a:r>
              <a:rPr lang="en-US">
                <a:latin typeface="Century Gothic"/>
                <a:cs typeface="Arial"/>
              </a:rPr>
              <a:t> </a:t>
            </a:r>
            <a:r>
              <a:rPr lang="en-US" err="1">
                <a:latin typeface="Century Gothic"/>
                <a:cs typeface="Arial"/>
              </a:rPr>
              <a:t>inclinée</a:t>
            </a:r>
            <a:endParaRPr lang="en-US" b="1">
              <a:latin typeface="Century Gothic"/>
              <a:cs typeface="Arial"/>
            </a:endParaRPr>
          </a:p>
          <a:p>
            <a:pPr marL="285750" indent="-285750">
              <a:lnSpc>
                <a:spcPct val="150000"/>
              </a:lnSpc>
              <a:buFont typeface="Calibri,Sans-Serif"/>
              <a:buChar char="-"/>
            </a:pPr>
            <a:r>
              <a:rPr lang="en-US" err="1">
                <a:latin typeface="Century Gothic"/>
                <a:cs typeface="Calibri" panose="020F0502020204030204"/>
              </a:rPr>
              <a:t>Peut</a:t>
            </a:r>
            <a:r>
              <a:rPr lang="en-US">
                <a:latin typeface="Century Gothic"/>
                <a:cs typeface="Calibri" panose="020F0502020204030204"/>
              </a:rPr>
              <a:t> </a:t>
            </a:r>
            <a:r>
              <a:rPr lang="en-US" err="1">
                <a:latin typeface="Century Gothic"/>
                <a:cs typeface="Calibri" panose="020F0502020204030204"/>
              </a:rPr>
              <a:t>être</a:t>
            </a:r>
            <a:r>
              <a:rPr lang="en-US">
                <a:latin typeface="Century Gothic"/>
                <a:cs typeface="Calibri" panose="020F0502020204030204"/>
              </a:rPr>
              <a:t> </a:t>
            </a:r>
            <a:r>
              <a:rPr lang="en-US" b="1" err="1">
                <a:latin typeface="Century Gothic"/>
                <a:cs typeface="Calibri" panose="020F0502020204030204"/>
              </a:rPr>
              <a:t>bue</a:t>
            </a:r>
            <a:r>
              <a:rPr lang="en-US" b="1">
                <a:latin typeface="Century Gothic"/>
                <a:cs typeface="Calibri" panose="020F0502020204030204"/>
              </a:rPr>
              <a:t> au </a:t>
            </a:r>
            <a:r>
              <a:rPr lang="en-US" b="1" err="1">
                <a:latin typeface="Century Gothic"/>
                <a:cs typeface="Calibri"/>
              </a:rPr>
              <a:t>verre</a:t>
            </a:r>
            <a:endParaRPr lang="en-US" b="1">
              <a:latin typeface="Century Gothic"/>
              <a:cs typeface="Calibri"/>
            </a:endParaRPr>
          </a:p>
          <a:p>
            <a:pPr marL="285750" indent="-285750">
              <a:lnSpc>
                <a:spcPct val="150000"/>
              </a:lnSpc>
              <a:buFont typeface="Calibri,Sans-Serif"/>
              <a:buChar char="-"/>
            </a:pPr>
            <a:r>
              <a:rPr lang="en-US" b="1">
                <a:latin typeface="Century Gothic"/>
                <a:ea typeface="+mn-lt"/>
                <a:cs typeface="+mn-lt"/>
              </a:rPr>
              <a:t>Texture </a:t>
            </a:r>
            <a:r>
              <a:rPr lang="en-US" b="1" err="1">
                <a:latin typeface="Century Gothic"/>
                <a:ea typeface="+mn-lt"/>
                <a:cs typeface="+mn-lt"/>
              </a:rPr>
              <a:t>lisse</a:t>
            </a:r>
            <a:r>
              <a:rPr lang="en-US" b="1">
                <a:latin typeface="Century Gothic"/>
                <a:ea typeface="+mn-lt"/>
                <a:cs typeface="+mn-lt"/>
              </a:rPr>
              <a:t> sans petits </a:t>
            </a:r>
            <a:r>
              <a:rPr lang="en-US" b="1" err="1">
                <a:latin typeface="Century Gothic"/>
                <a:ea typeface="+mn-lt"/>
                <a:cs typeface="+mn-lt"/>
              </a:rPr>
              <a:t>morceux</a:t>
            </a:r>
            <a:r>
              <a:rPr lang="en-US" b="1">
                <a:latin typeface="Century Gothic"/>
                <a:ea typeface="+mn-lt"/>
                <a:cs typeface="+mn-lt"/>
              </a:rPr>
              <a:t> </a:t>
            </a:r>
            <a:r>
              <a:rPr lang="en-US" b="1" err="1">
                <a:latin typeface="Century Gothic"/>
                <a:ea typeface="+mn-lt"/>
                <a:cs typeface="+mn-lt"/>
              </a:rPr>
              <a:t>ou</a:t>
            </a:r>
            <a:r>
              <a:rPr lang="en-US" b="1">
                <a:latin typeface="Century Gothic"/>
                <a:ea typeface="+mn-lt"/>
                <a:cs typeface="+mn-lt"/>
              </a:rPr>
              <a:t> </a:t>
            </a:r>
            <a:r>
              <a:rPr lang="en-US" b="1" err="1">
                <a:latin typeface="Century Gothic"/>
                <a:ea typeface="+mn-lt"/>
                <a:cs typeface="+mn-lt"/>
              </a:rPr>
              <a:t>grumeaux</a:t>
            </a:r>
            <a:endParaRPr lang="en-US" b="1">
              <a:latin typeface="Century Gothic"/>
              <a:ea typeface="+mn-lt"/>
              <a:cs typeface="+mn-lt"/>
            </a:endParaRPr>
          </a:p>
          <a:p>
            <a:pPr marL="285750" indent="-285750">
              <a:lnSpc>
                <a:spcPct val="150000"/>
              </a:lnSpc>
              <a:buFont typeface="Calibri"/>
              <a:buChar char="-"/>
            </a:pPr>
            <a:endParaRPr lang="en-US">
              <a:cs typeface="Calibri" panose="020F0502020204030204"/>
            </a:endParaRPr>
          </a:p>
        </p:txBody>
      </p:sp>
      <p:pic>
        <p:nvPicPr>
          <p:cNvPr id="9" name="Picture 4">
            <a:extLst>
              <a:ext uri="{FF2B5EF4-FFF2-40B4-BE49-F238E27FC236}">
                <a16:creationId xmlns:a16="http://schemas.microsoft.com/office/drawing/2014/main" id="{5E23DE53-5CF9-8379-397C-9D8152B7E293}"/>
              </a:ext>
            </a:extLst>
          </p:cNvPr>
          <p:cNvPicPr>
            <a:picLocks noChangeAspect="1"/>
          </p:cNvPicPr>
          <p:nvPr/>
        </p:nvPicPr>
        <p:blipFill>
          <a:blip r:embed="rId3"/>
          <a:stretch>
            <a:fillRect/>
          </a:stretch>
        </p:blipFill>
        <p:spPr>
          <a:xfrm>
            <a:off x="3299885" y="309705"/>
            <a:ext cx="647292" cy="679335"/>
          </a:xfrm>
          <a:prstGeom prst="rect">
            <a:avLst/>
          </a:prstGeom>
        </p:spPr>
      </p:pic>
      <p:pic>
        <p:nvPicPr>
          <p:cNvPr id="10" name="Picture 4" descr="A black background with a black square&#10;&#10;Description automatically generated">
            <a:extLst>
              <a:ext uri="{FF2B5EF4-FFF2-40B4-BE49-F238E27FC236}">
                <a16:creationId xmlns:a16="http://schemas.microsoft.com/office/drawing/2014/main" id="{8173DD82-85EF-3E0A-2F9A-8D16D8C7DBE1}"/>
              </a:ext>
            </a:extLst>
          </p:cNvPr>
          <p:cNvPicPr>
            <a:picLocks noChangeAspect="1"/>
          </p:cNvPicPr>
          <p:nvPr/>
        </p:nvPicPr>
        <p:blipFill>
          <a:blip r:embed="rId4"/>
          <a:stretch>
            <a:fillRect/>
          </a:stretch>
        </p:blipFill>
        <p:spPr>
          <a:xfrm>
            <a:off x="5874623" y="4168190"/>
            <a:ext cx="678583" cy="647199"/>
          </a:xfrm>
          <a:prstGeom prst="rect">
            <a:avLst/>
          </a:prstGeom>
        </p:spPr>
      </p:pic>
      <p:sp>
        <p:nvSpPr>
          <p:cNvPr id="11" name="TextBox 10">
            <a:extLst>
              <a:ext uri="{FF2B5EF4-FFF2-40B4-BE49-F238E27FC236}">
                <a16:creationId xmlns:a16="http://schemas.microsoft.com/office/drawing/2014/main" id="{EBDF5B43-3E56-3B91-E996-E4C99C528F09}"/>
              </a:ext>
            </a:extLst>
          </p:cNvPr>
          <p:cNvSpPr txBox="1"/>
          <p:nvPr/>
        </p:nvSpPr>
        <p:spPr>
          <a:xfrm>
            <a:off x="90415" y="5105060"/>
            <a:ext cx="7423007" cy="3640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en</a:t>
            </a:r>
            <a:r>
              <a:rPr lang="en-US" sz="2400" b="1">
                <a:latin typeface="Century Gothic"/>
                <a:ea typeface="+mn-lt"/>
                <a:cs typeface="+mn-lt"/>
              </a:rPr>
              <a:t> faire: </a:t>
            </a:r>
            <a:endParaRPr lang="en-US"/>
          </a:p>
          <a:p>
            <a:pPr algn="ctr">
              <a:lnSpc>
                <a:spcPct val="150000"/>
              </a:lnSpc>
            </a:pPr>
            <a:endParaRPr lang="en-US" sz="2400" b="1">
              <a:latin typeface="Century Gothic"/>
              <a:ea typeface="+mn-lt"/>
              <a:cs typeface="+mn-lt"/>
            </a:endParaRPr>
          </a:p>
          <a:p>
            <a:pPr lvl="2">
              <a:lnSpc>
                <a:spcPct val="150000"/>
              </a:lnSpc>
            </a:pPr>
            <a:r>
              <a:rPr lang="en-US" b="1" u="sng" err="1">
                <a:latin typeface="Century Gothic"/>
                <a:ea typeface="+mn-lt"/>
                <a:cs typeface="+mn-lt"/>
              </a:rPr>
              <a:t>Épaississant</a:t>
            </a:r>
            <a:r>
              <a:rPr lang="en-US" b="1" u="sng">
                <a:latin typeface="Century Gothic"/>
                <a:ea typeface="+mn-lt"/>
                <a:cs typeface="+mn-lt"/>
              </a:rPr>
              <a:t> </a:t>
            </a:r>
            <a:r>
              <a:rPr lang="en-US" b="1" u="sng" err="1">
                <a:latin typeface="Century Gothic"/>
                <a:ea typeface="+mn-lt"/>
                <a:cs typeface="+mn-lt"/>
              </a:rPr>
              <a:t>alimentaire</a:t>
            </a:r>
            <a:r>
              <a:rPr lang="en-US" b="1" u="sng">
                <a:latin typeface="Century Gothic"/>
                <a:ea typeface="+mn-lt"/>
                <a:cs typeface="+mn-lt"/>
              </a:rPr>
              <a:t>:</a:t>
            </a:r>
          </a:p>
          <a:p>
            <a:pPr lvl="2">
              <a:lnSpc>
                <a:spcPct val="150000"/>
              </a:lnSpc>
            </a:pPr>
            <a:endParaRPr lang="en-US" b="1" u="sng">
              <a:latin typeface="Century Gothic"/>
              <a:ea typeface="+mn-lt"/>
              <a:cs typeface="+mn-lt"/>
            </a:endParaRPr>
          </a:p>
          <a:p>
            <a:pPr marL="1657350" lvl="3" indent="-285750">
              <a:lnSpc>
                <a:spcPct val="150000"/>
              </a:lnSpc>
              <a:buFont typeface="Calibri"/>
              <a:buChar char="-"/>
            </a:pPr>
            <a:r>
              <a:rPr lang="en-US" b="1" err="1">
                <a:latin typeface="Century Gothic"/>
                <a:ea typeface="+mn-lt"/>
                <a:cs typeface="+mn-lt"/>
              </a:rPr>
              <a:t>Mélanger</a:t>
            </a:r>
            <a:r>
              <a:rPr lang="en-US">
                <a:latin typeface="Century Gothic"/>
                <a:ea typeface="Calibri"/>
                <a:cs typeface="Calibri"/>
              </a:rPr>
              <a:t> la </a:t>
            </a:r>
            <a:r>
              <a:rPr lang="en-US" b="1" err="1">
                <a:latin typeface="Century Gothic"/>
                <a:ea typeface="Calibri"/>
                <a:cs typeface="Calibri"/>
              </a:rPr>
              <a:t>poudre</a:t>
            </a:r>
            <a:r>
              <a:rPr lang="en-US" b="1">
                <a:latin typeface="Century Gothic"/>
                <a:ea typeface="Calibri"/>
                <a:cs typeface="Calibri"/>
              </a:rPr>
              <a:t> </a:t>
            </a:r>
            <a:r>
              <a:rPr lang="en-US" b="1" err="1">
                <a:latin typeface="Century Gothic"/>
                <a:ea typeface="Calibri"/>
                <a:cs typeface="Calibri"/>
              </a:rPr>
              <a:t>épaississante</a:t>
            </a:r>
            <a:r>
              <a:rPr lang="en-US">
                <a:latin typeface="Century Gothic"/>
                <a:ea typeface="Calibri"/>
                <a:cs typeface="Calibri"/>
              </a:rPr>
              <a:t> avec le </a:t>
            </a:r>
            <a:r>
              <a:rPr lang="en-US" err="1">
                <a:latin typeface="Century Gothic"/>
                <a:ea typeface="Calibri"/>
                <a:cs typeface="Calibri"/>
              </a:rPr>
              <a:t>liquide</a:t>
            </a:r>
            <a:endParaRPr lang="en-US">
              <a:latin typeface="Century Gothic"/>
              <a:ea typeface="Calibri"/>
              <a:cs typeface="Calibri"/>
            </a:endParaRPr>
          </a:p>
          <a:p>
            <a:pPr marL="1657350" lvl="3" indent="-285750">
              <a:lnSpc>
                <a:spcPct val="150000"/>
              </a:lnSpc>
              <a:buFont typeface="Calibri"/>
              <a:buChar char="-"/>
            </a:pPr>
            <a:endParaRPr lang="en-US">
              <a:latin typeface="Century Gothic"/>
              <a:ea typeface="Calibri"/>
              <a:cs typeface="Calibri"/>
            </a:endParaRPr>
          </a:p>
          <a:p>
            <a:pPr marL="1657350" lvl="3" indent="-285750">
              <a:lnSpc>
                <a:spcPct val="150000"/>
              </a:lnSpc>
              <a:buFont typeface="Calibri"/>
              <a:buChar char="-"/>
            </a:pPr>
            <a:r>
              <a:rPr lang="en-US" b="1" err="1">
                <a:latin typeface="Century Gothic"/>
                <a:ea typeface="Calibri"/>
                <a:cs typeface="Calibri"/>
              </a:rPr>
              <a:t>Remuer</a:t>
            </a:r>
            <a:r>
              <a:rPr lang="en-US" b="1">
                <a:latin typeface="Century Gothic"/>
                <a:ea typeface="Calibri"/>
                <a:cs typeface="Calibri"/>
              </a:rPr>
              <a:t> </a:t>
            </a:r>
            <a:r>
              <a:rPr lang="en-US" err="1">
                <a:latin typeface="Century Gothic"/>
                <a:ea typeface="Calibri"/>
                <a:cs typeface="Calibri"/>
              </a:rPr>
              <a:t>jusqu'à</a:t>
            </a:r>
            <a:r>
              <a:rPr lang="en-US">
                <a:latin typeface="Century Gothic"/>
                <a:ea typeface="Calibri"/>
                <a:cs typeface="Calibri"/>
              </a:rPr>
              <a:t> </a:t>
            </a:r>
            <a:r>
              <a:rPr lang="en-US" b="1">
                <a:latin typeface="Century Gothic"/>
                <a:ea typeface="Calibri"/>
                <a:cs typeface="Calibri"/>
              </a:rPr>
              <a:t>dissolution </a:t>
            </a:r>
            <a:r>
              <a:rPr lang="en-US" b="1" err="1">
                <a:latin typeface="Century Gothic"/>
                <a:ea typeface="Calibri"/>
                <a:cs typeface="Calibri"/>
              </a:rPr>
              <a:t>complète</a:t>
            </a:r>
            <a:endParaRPr lang="en-US" err="1">
              <a:latin typeface="Calibri" panose="020F0502020204030204"/>
              <a:ea typeface="Calibri"/>
              <a:cs typeface="Calibri"/>
            </a:endParaRPr>
          </a:p>
          <a:p>
            <a:pPr marL="1657350" lvl="3" indent="-285750">
              <a:lnSpc>
                <a:spcPct val="150000"/>
              </a:lnSpc>
              <a:buFont typeface="Calibri"/>
              <a:buChar char="-"/>
            </a:pPr>
            <a:endParaRPr lang="en-US">
              <a:latin typeface="Century Gothic"/>
              <a:ea typeface="Calibri"/>
              <a:cs typeface="Calibri"/>
            </a:endParaRPr>
          </a:p>
        </p:txBody>
      </p:sp>
      <p:sp>
        <p:nvSpPr>
          <p:cNvPr id="3" name="TextBox 2">
            <a:extLst>
              <a:ext uri="{FF2B5EF4-FFF2-40B4-BE49-F238E27FC236}">
                <a16:creationId xmlns:a16="http://schemas.microsoft.com/office/drawing/2014/main" id="{FB7F4552-5908-9442-9B95-E852CCE12054}"/>
              </a:ext>
            </a:extLst>
          </p:cNvPr>
          <p:cNvSpPr txBox="1"/>
          <p:nvPr/>
        </p:nvSpPr>
        <p:spPr>
          <a:xfrm>
            <a:off x="209485" y="8983863"/>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2" name="TextBox 11">
            <a:extLst>
              <a:ext uri="{FF2B5EF4-FFF2-40B4-BE49-F238E27FC236}">
                <a16:creationId xmlns:a16="http://schemas.microsoft.com/office/drawing/2014/main" id="{29BE442F-7771-6EE9-8023-DF3ADBB83FF2}"/>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200999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826265" y="-3568"/>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228227" y="1135351"/>
            <a:ext cx="7079752" cy="8995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u="sng">
              <a:latin typeface="Century Gothic"/>
              <a:ea typeface="+mn-lt"/>
              <a:cs typeface="+mn-lt"/>
            </a:endParaRPr>
          </a:p>
          <a:p>
            <a:pPr>
              <a:lnSpc>
                <a:spcPct val="150000"/>
              </a:lnSpc>
            </a:pPr>
            <a:r>
              <a:rPr lang="en-US" u="sng">
                <a:latin typeface="Century Gothic"/>
                <a:ea typeface="+mn-lt"/>
                <a:cs typeface="+mn-lt"/>
              </a:rPr>
              <a:t>Key Terms:</a:t>
            </a:r>
            <a:endParaRPr lang="en-US"/>
          </a:p>
          <a:p>
            <a:pPr>
              <a:lnSpc>
                <a:spcPct val="150000"/>
              </a:lnSpc>
            </a:pPr>
            <a:endParaRPr lang="en-US" u="sng">
              <a:latin typeface="Century Gothic"/>
              <a:ea typeface="+mn-lt"/>
              <a:cs typeface="+mn-lt"/>
            </a:endParaRPr>
          </a:p>
          <a:p>
            <a:pPr>
              <a:lnSpc>
                <a:spcPct val="150000"/>
              </a:lnSpc>
            </a:pPr>
            <a:endParaRPr lang="en-US" u="sng">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Dysphagia</a:t>
            </a:r>
            <a:r>
              <a:rPr lang="en-US">
                <a:latin typeface="Century Gothic"/>
                <a:ea typeface="+mn-lt"/>
                <a:cs typeface="+mn-lt"/>
              </a:rPr>
              <a:t>: feeding, eating, and/or swallowing difficulty</a:t>
            </a:r>
            <a:endParaRPr lang="en-US"/>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r>
              <a:rPr lang="en-US" sz="1600">
                <a:latin typeface="Century Gothic"/>
                <a:ea typeface="+mn-lt"/>
                <a:cs typeface="+mn-lt"/>
              </a:rPr>
              <a:t>Dysphagia can cause </a:t>
            </a:r>
            <a:r>
              <a:rPr lang="en-US" sz="1600" b="1">
                <a:latin typeface="Century Gothic"/>
                <a:ea typeface="+mn-lt"/>
                <a:cs typeface="+mn-lt"/>
              </a:rPr>
              <a:t>choking</a:t>
            </a:r>
            <a:r>
              <a:rPr lang="en-US" sz="1600">
                <a:latin typeface="Century Gothic"/>
                <a:ea typeface="+mn-lt"/>
                <a:cs typeface="+mn-lt"/>
              </a:rPr>
              <a:t> or high risk of </a:t>
            </a:r>
            <a:r>
              <a:rPr lang="en-US" sz="1600" b="1">
                <a:latin typeface="Century Gothic"/>
                <a:ea typeface="+mn-lt"/>
                <a:cs typeface="+mn-lt"/>
              </a:rPr>
              <a:t>pneumonia</a:t>
            </a:r>
            <a:r>
              <a:rPr lang="en-US" sz="1600">
                <a:latin typeface="Century Gothic"/>
                <a:ea typeface="+mn-lt"/>
                <a:cs typeface="+mn-lt"/>
              </a:rPr>
              <a:t>. </a:t>
            </a:r>
            <a:endParaRPr lang="en-US"/>
          </a:p>
          <a:p>
            <a:pPr marL="285750" indent="-285750">
              <a:lnSpc>
                <a:spcPct val="150000"/>
              </a:lnSpc>
              <a:buFont typeface="Calibri"/>
              <a:buChar char="-"/>
            </a:pPr>
            <a:endParaRPr lang="en-US" b="1">
              <a:latin typeface="Century Gothic"/>
              <a:ea typeface="+mn-lt"/>
              <a:cs typeface="+mn-lt"/>
            </a:endParaRPr>
          </a:p>
          <a:p>
            <a:pPr>
              <a:lnSpc>
                <a:spcPct val="150000"/>
              </a:lnSpc>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Texture</a:t>
            </a:r>
            <a:r>
              <a:rPr lang="en-US">
                <a:latin typeface="Century Gothic"/>
                <a:ea typeface="+mn-lt"/>
                <a:cs typeface="+mn-lt"/>
              </a:rPr>
              <a:t>: Type of solid food</a:t>
            </a:r>
            <a:endParaRPr lang="en-US">
              <a:latin typeface="Calibri" panose="020F0502020204030204"/>
              <a:ea typeface="+mn-lt"/>
              <a:cs typeface="+mn-lt"/>
            </a:endParaRPr>
          </a:p>
          <a:p>
            <a:pPr marL="285750" indent="-285750">
              <a:lnSpc>
                <a:spcPct val="150000"/>
              </a:lnSpc>
              <a:buFont typeface="Calibri"/>
              <a:buChar char="-"/>
            </a:pPr>
            <a:endParaRPr lang="en-US" b="1">
              <a:latin typeface="Century Gothic"/>
              <a:cs typeface="Calibri" panose="020F0502020204030204"/>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Consistency</a:t>
            </a:r>
            <a:r>
              <a:rPr lang="en-US">
                <a:latin typeface="Century Gothic"/>
                <a:ea typeface="+mn-lt"/>
                <a:cs typeface="+mn-lt"/>
              </a:rPr>
              <a:t>: Type of liquid drink</a:t>
            </a:r>
            <a:endParaRPr lang="en-US"/>
          </a:p>
          <a:p>
            <a:pPr algn="ctr">
              <a:lnSpc>
                <a:spcPct val="150000"/>
              </a:lnSpc>
            </a:pPr>
            <a:endParaRPr lang="en-US">
              <a:latin typeface="Century Gothic"/>
            </a:endParaRPr>
          </a:p>
        </p:txBody>
      </p:sp>
      <p:pic>
        <p:nvPicPr>
          <p:cNvPr id="7" name="Picture 6">
            <a:extLst>
              <a:ext uri="{FF2B5EF4-FFF2-40B4-BE49-F238E27FC236}">
                <a16:creationId xmlns:a16="http://schemas.microsoft.com/office/drawing/2014/main" id="{8E859E11-7FAA-C18A-9E34-91CCB4A2CA6B}"/>
              </a:ext>
            </a:extLst>
          </p:cNvPr>
          <p:cNvPicPr>
            <a:picLocks noChangeAspect="1"/>
          </p:cNvPicPr>
          <p:nvPr/>
        </p:nvPicPr>
        <p:blipFill>
          <a:blip r:embed="rId3"/>
          <a:stretch>
            <a:fillRect/>
          </a:stretch>
        </p:blipFill>
        <p:spPr>
          <a:xfrm>
            <a:off x="679857" y="2671162"/>
            <a:ext cx="1144680" cy="1079686"/>
          </a:xfrm>
          <a:prstGeom prst="rect">
            <a:avLst/>
          </a:prstGeom>
        </p:spPr>
      </p:pic>
      <p:pic>
        <p:nvPicPr>
          <p:cNvPr id="8" name="Picture 7">
            <a:extLst>
              <a:ext uri="{FF2B5EF4-FFF2-40B4-BE49-F238E27FC236}">
                <a16:creationId xmlns:a16="http://schemas.microsoft.com/office/drawing/2014/main" id="{C8765AA3-7364-2CBA-81A3-08C55A707217}"/>
              </a:ext>
            </a:extLst>
          </p:cNvPr>
          <p:cNvPicPr>
            <a:picLocks noChangeAspect="1"/>
          </p:cNvPicPr>
          <p:nvPr/>
        </p:nvPicPr>
        <p:blipFill>
          <a:blip r:embed="rId4"/>
          <a:stretch>
            <a:fillRect/>
          </a:stretch>
        </p:blipFill>
        <p:spPr>
          <a:xfrm>
            <a:off x="3068938" y="4212148"/>
            <a:ext cx="936812" cy="936812"/>
          </a:xfrm>
          <a:prstGeom prst="rect">
            <a:avLst/>
          </a:prstGeom>
        </p:spPr>
      </p:pic>
      <p:pic>
        <p:nvPicPr>
          <p:cNvPr id="9" name="Picture 8">
            <a:extLst>
              <a:ext uri="{FF2B5EF4-FFF2-40B4-BE49-F238E27FC236}">
                <a16:creationId xmlns:a16="http://schemas.microsoft.com/office/drawing/2014/main" id="{DE26BFEE-7079-41C4-9E42-35ADF76BE3BB}"/>
              </a:ext>
            </a:extLst>
          </p:cNvPr>
          <p:cNvPicPr>
            <a:picLocks noChangeAspect="1"/>
          </p:cNvPicPr>
          <p:nvPr/>
        </p:nvPicPr>
        <p:blipFill>
          <a:blip r:embed="rId5"/>
          <a:stretch>
            <a:fillRect/>
          </a:stretch>
        </p:blipFill>
        <p:spPr>
          <a:xfrm>
            <a:off x="5624164" y="4349560"/>
            <a:ext cx="923364" cy="896471"/>
          </a:xfrm>
          <a:prstGeom prst="rect">
            <a:avLst/>
          </a:prstGeom>
        </p:spPr>
      </p:pic>
      <p:pic>
        <p:nvPicPr>
          <p:cNvPr id="13" name="Picture 13">
            <a:extLst>
              <a:ext uri="{FF2B5EF4-FFF2-40B4-BE49-F238E27FC236}">
                <a16:creationId xmlns:a16="http://schemas.microsoft.com/office/drawing/2014/main" id="{3A84385A-80A3-00FC-BDF7-1F47772B71BB}"/>
              </a:ext>
            </a:extLst>
          </p:cNvPr>
          <p:cNvPicPr>
            <a:picLocks noChangeAspect="1"/>
          </p:cNvPicPr>
          <p:nvPr/>
        </p:nvPicPr>
        <p:blipFill>
          <a:blip r:embed="rId6"/>
          <a:stretch>
            <a:fillRect/>
          </a:stretch>
        </p:blipFill>
        <p:spPr>
          <a:xfrm>
            <a:off x="4294462" y="7055924"/>
            <a:ext cx="517702" cy="528473"/>
          </a:xfrm>
          <a:prstGeom prst="rect">
            <a:avLst/>
          </a:prstGeom>
        </p:spPr>
      </p:pic>
      <p:pic>
        <p:nvPicPr>
          <p:cNvPr id="17" name="Picture 4">
            <a:extLst>
              <a:ext uri="{FF2B5EF4-FFF2-40B4-BE49-F238E27FC236}">
                <a16:creationId xmlns:a16="http://schemas.microsoft.com/office/drawing/2014/main" id="{8E126A76-D329-D3E6-7B2F-A2F57C5E3A2E}"/>
              </a:ext>
            </a:extLst>
          </p:cNvPr>
          <p:cNvPicPr>
            <a:picLocks noChangeAspect="1"/>
          </p:cNvPicPr>
          <p:nvPr/>
        </p:nvPicPr>
        <p:blipFill>
          <a:blip r:embed="rId7"/>
          <a:stretch>
            <a:fillRect/>
          </a:stretch>
        </p:blipFill>
        <p:spPr>
          <a:xfrm>
            <a:off x="5329221" y="6872226"/>
            <a:ext cx="832066" cy="821121"/>
          </a:xfrm>
          <a:prstGeom prst="rect">
            <a:avLst/>
          </a:prstGeom>
        </p:spPr>
      </p:pic>
      <p:pic>
        <p:nvPicPr>
          <p:cNvPr id="22" name="Picture 8">
            <a:extLst>
              <a:ext uri="{FF2B5EF4-FFF2-40B4-BE49-F238E27FC236}">
                <a16:creationId xmlns:a16="http://schemas.microsoft.com/office/drawing/2014/main" id="{3CA8E231-BA7A-42E8-F8CC-39CC3CDF0BBB}"/>
              </a:ext>
            </a:extLst>
          </p:cNvPr>
          <p:cNvPicPr>
            <a:picLocks noChangeAspect="1"/>
          </p:cNvPicPr>
          <p:nvPr/>
        </p:nvPicPr>
        <p:blipFill>
          <a:blip r:embed="rId8"/>
          <a:stretch>
            <a:fillRect/>
          </a:stretch>
        </p:blipFill>
        <p:spPr>
          <a:xfrm>
            <a:off x="3615469" y="7062536"/>
            <a:ext cx="674133" cy="711748"/>
          </a:xfrm>
          <a:prstGeom prst="rect">
            <a:avLst/>
          </a:prstGeom>
        </p:spPr>
      </p:pic>
      <p:pic>
        <p:nvPicPr>
          <p:cNvPr id="24" name="Picture 12">
            <a:extLst>
              <a:ext uri="{FF2B5EF4-FFF2-40B4-BE49-F238E27FC236}">
                <a16:creationId xmlns:a16="http://schemas.microsoft.com/office/drawing/2014/main" id="{68D38DB7-5069-4335-CC93-BB5304F3B3A2}"/>
              </a:ext>
            </a:extLst>
          </p:cNvPr>
          <p:cNvPicPr>
            <a:picLocks noChangeAspect="1"/>
          </p:cNvPicPr>
          <p:nvPr/>
        </p:nvPicPr>
        <p:blipFill>
          <a:blip r:embed="rId9"/>
          <a:stretch>
            <a:fillRect/>
          </a:stretch>
        </p:blipFill>
        <p:spPr>
          <a:xfrm>
            <a:off x="4836762" y="7123419"/>
            <a:ext cx="561062" cy="560990"/>
          </a:xfrm>
          <a:prstGeom prst="rect">
            <a:avLst/>
          </a:prstGeom>
        </p:spPr>
      </p:pic>
      <p:pic>
        <p:nvPicPr>
          <p:cNvPr id="36" name="Picture 18">
            <a:extLst>
              <a:ext uri="{FF2B5EF4-FFF2-40B4-BE49-F238E27FC236}">
                <a16:creationId xmlns:a16="http://schemas.microsoft.com/office/drawing/2014/main" id="{923D52C2-B4D8-8ED0-37D9-290D561713B5}"/>
              </a:ext>
            </a:extLst>
          </p:cNvPr>
          <p:cNvPicPr>
            <a:picLocks noChangeAspect="1"/>
          </p:cNvPicPr>
          <p:nvPr/>
        </p:nvPicPr>
        <p:blipFill>
          <a:blip r:embed="rId10"/>
          <a:stretch>
            <a:fillRect/>
          </a:stretch>
        </p:blipFill>
        <p:spPr>
          <a:xfrm>
            <a:off x="6100602" y="6784144"/>
            <a:ext cx="972988" cy="972864"/>
          </a:xfrm>
          <a:prstGeom prst="rect">
            <a:avLst/>
          </a:prstGeom>
        </p:spPr>
      </p:pic>
      <p:pic>
        <p:nvPicPr>
          <p:cNvPr id="42" name="Picture 3">
            <a:extLst>
              <a:ext uri="{FF2B5EF4-FFF2-40B4-BE49-F238E27FC236}">
                <a16:creationId xmlns:a16="http://schemas.microsoft.com/office/drawing/2014/main" id="{D64C9F71-6B01-748E-F58D-42CC2ADA8E38}"/>
              </a:ext>
            </a:extLst>
          </p:cNvPr>
          <p:cNvPicPr>
            <a:picLocks noChangeAspect="1"/>
          </p:cNvPicPr>
          <p:nvPr/>
        </p:nvPicPr>
        <p:blipFill>
          <a:blip r:embed="rId11"/>
          <a:stretch>
            <a:fillRect/>
          </a:stretch>
        </p:blipFill>
        <p:spPr>
          <a:xfrm>
            <a:off x="6160140" y="8758963"/>
            <a:ext cx="669933" cy="610846"/>
          </a:xfrm>
          <a:prstGeom prst="rect">
            <a:avLst/>
          </a:prstGeom>
        </p:spPr>
      </p:pic>
      <p:pic>
        <p:nvPicPr>
          <p:cNvPr id="44" name="Picture 4">
            <a:extLst>
              <a:ext uri="{FF2B5EF4-FFF2-40B4-BE49-F238E27FC236}">
                <a16:creationId xmlns:a16="http://schemas.microsoft.com/office/drawing/2014/main" id="{868829CD-1D89-234E-90CC-27EA6C558E33}"/>
              </a:ext>
            </a:extLst>
          </p:cNvPr>
          <p:cNvPicPr>
            <a:picLocks noChangeAspect="1"/>
          </p:cNvPicPr>
          <p:nvPr/>
        </p:nvPicPr>
        <p:blipFill>
          <a:blip r:embed="rId12"/>
          <a:stretch>
            <a:fillRect/>
          </a:stretch>
        </p:blipFill>
        <p:spPr>
          <a:xfrm>
            <a:off x="5447351" y="8700824"/>
            <a:ext cx="647292" cy="679335"/>
          </a:xfrm>
          <a:prstGeom prst="rect">
            <a:avLst/>
          </a:prstGeom>
        </p:spPr>
      </p:pic>
      <p:pic>
        <p:nvPicPr>
          <p:cNvPr id="46" name="Picture 6">
            <a:extLst>
              <a:ext uri="{FF2B5EF4-FFF2-40B4-BE49-F238E27FC236}">
                <a16:creationId xmlns:a16="http://schemas.microsoft.com/office/drawing/2014/main" id="{2154CC89-56C4-C8A7-60C9-BFA4C0BCB369}"/>
              </a:ext>
            </a:extLst>
          </p:cNvPr>
          <p:cNvPicPr>
            <a:picLocks noChangeAspect="1"/>
          </p:cNvPicPr>
          <p:nvPr/>
        </p:nvPicPr>
        <p:blipFill>
          <a:blip r:embed="rId13"/>
          <a:stretch>
            <a:fillRect/>
          </a:stretch>
        </p:blipFill>
        <p:spPr>
          <a:xfrm>
            <a:off x="4760620" y="8667585"/>
            <a:ext cx="723053" cy="680633"/>
          </a:xfrm>
          <a:prstGeom prst="rect">
            <a:avLst/>
          </a:prstGeom>
        </p:spPr>
      </p:pic>
      <p:pic>
        <p:nvPicPr>
          <p:cNvPr id="48" name="Picture 7">
            <a:extLst>
              <a:ext uri="{FF2B5EF4-FFF2-40B4-BE49-F238E27FC236}">
                <a16:creationId xmlns:a16="http://schemas.microsoft.com/office/drawing/2014/main" id="{CAA728F2-C6B7-0B4F-9AD1-70506FB8EC0C}"/>
              </a:ext>
            </a:extLst>
          </p:cNvPr>
          <p:cNvPicPr>
            <a:picLocks noChangeAspect="1"/>
          </p:cNvPicPr>
          <p:nvPr/>
        </p:nvPicPr>
        <p:blipFill>
          <a:blip r:embed="rId14"/>
          <a:stretch>
            <a:fillRect/>
          </a:stretch>
        </p:blipFill>
        <p:spPr>
          <a:xfrm>
            <a:off x="4140107" y="8697198"/>
            <a:ext cx="687299" cy="669758"/>
          </a:xfrm>
          <a:prstGeom prst="rect">
            <a:avLst/>
          </a:prstGeom>
        </p:spPr>
      </p:pic>
      <p:sp>
        <p:nvSpPr>
          <p:cNvPr id="10" name="TextBox 9">
            <a:extLst>
              <a:ext uri="{FF2B5EF4-FFF2-40B4-BE49-F238E27FC236}">
                <a16:creationId xmlns:a16="http://schemas.microsoft.com/office/drawing/2014/main" id="{8AA8D14B-8D3F-8B1A-90F3-2025950B0EC3}"/>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7"/>
              </a:rPr>
              <a:t>10.3390/ijerph18105125</a:t>
            </a:r>
            <a:endParaRPr lang="en-US" sz="600">
              <a:ea typeface="Calibri"/>
              <a:cs typeface="Calibri"/>
            </a:endParaRPr>
          </a:p>
        </p:txBody>
      </p:sp>
      <p:sp>
        <p:nvSpPr>
          <p:cNvPr id="2" name="TextBox 1">
            <a:extLst>
              <a:ext uri="{FF2B5EF4-FFF2-40B4-BE49-F238E27FC236}">
                <a16:creationId xmlns:a16="http://schemas.microsoft.com/office/drawing/2014/main" id="{1B762A2D-B829-103A-3CE5-320C9381A3CF}"/>
              </a:ext>
            </a:extLst>
          </p:cNvPr>
          <p:cNvSpPr txBox="1"/>
          <p:nvPr/>
        </p:nvSpPr>
        <p:spPr>
          <a:xfrm>
            <a:off x="153195" y="183187"/>
            <a:ext cx="6737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handout includes summary information about dysphagia written for persons with aphasia.  For complete instructions on diet textures and how to evaluate foods and drinks refer to</a:t>
            </a:r>
            <a:r>
              <a:rPr lang="en-US" b="1" u="sng" dirty="0"/>
              <a:t> iddsi.org.</a:t>
            </a:r>
          </a:p>
        </p:txBody>
      </p:sp>
    </p:spTree>
    <p:extLst>
      <p:ext uri="{BB962C8B-B14F-4D97-AF65-F5344CB8AC3E}">
        <p14:creationId xmlns:p14="http://schemas.microsoft.com/office/powerpoint/2010/main" val="381669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BB2CA2-E9E8-3BB1-A246-C6688E27138D}"/>
              </a:ext>
            </a:extLst>
          </p:cNvPr>
          <p:cNvSpPr txBox="1"/>
          <p:nvPr/>
        </p:nvSpPr>
        <p:spPr>
          <a:xfrm>
            <a:off x="249167" y="260739"/>
            <a:ext cx="7079752" cy="4887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err="1">
                <a:latin typeface="Century Gothic"/>
                <a:ea typeface="+mn-lt"/>
                <a:cs typeface="+mn-lt"/>
              </a:rPr>
              <a:t>Modérément</a:t>
            </a:r>
            <a:r>
              <a:rPr lang="en-US" sz="2400" b="1">
                <a:latin typeface="Century Gothic"/>
                <a:ea typeface="+mn-lt"/>
                <a:cs typeface="+mn-lt"/>
              </a:rPr>
              <a:t> </a:t>
            </a:r>
            <a:r>
              <a:rPr lang="en-US" sz="2400" b="1" err="1">
                <a:latin typeface="Century Gothic"/>
                <a:ea typeface="+mn-lt"/>
                <a:cs typeface="+mn-lt"/>
              </a:rPr>
              <a:t>épais</a:t>
            </a:r>
            <a:endParaRPr lang="en-US" sz="2400" b="1" err="1">
              <a:latin typeface="Century Gothic"/>
              <a:cs typeface="Calibri"/>
            </a:endParaRPr>
          </a:p>
          <a:p>
            <a:pPr>
              <a:lnSpc>
                <a:spcPct val="150000"/>
              </a:lnSpc>
            </a:pPr>
            <a:endParaRPr lang="en-US" sz="2400" b="1">
              <a:latin typeface="Century Gothic"/>
              <a:ea typeface="+mn-lt"/>
              <a:cs typeface="+mn-lt"/>
            </a:endParaRPr>
          </a:p>
          <a:p>
            <a:pPr>
              <a:lnSpc>
                <a:spcPct val="150000"/>
              </a:lnSpc>
            </a:pP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endParaRPr lang="en-US" sz="2400" err="1">
              <a:latin typeface="Calibri" panose="020F0502020204030204"/>
              <a:ea typeface="+mn-lt"/>
              <a:cs typeface="+mn-lt"/>
            </a:endParaRPr>
          </a:p>
          <a:p>
            <a:pPr algn="ctr"/>
            <a:r>
              <a:rPr lang="en-US" sz="2400" err="1">
                <a:latin typeface="Century Gothic"/>
                <a:ea typeface="+mn-lt"/>
                <a:cs typeface="+mn-lt"/>
              </a:rPr>
              <a:t>modérément</a:t>
            </a:r>
            <a:r>
              <a:rPr lang="en-US" sz="2400">
                <a:latin typeface="Century Gothic"/>
                <a:ea typeface="+mn-lt"/>
                <a:cs typeface="+mn-lt"/>
              </a:rPr>
              <a:t> </a:t>
            </a:r>
            <a:r>
              <a:rPr lang="en-US" sz="2400" err="1">
                <a:latin typeface="Century Gothic"/>
                <a:ea typeface="+mn-lt"/>
                <a:cs typeface="+mn-lt"/>
              </a:rPr>
              <a:t>épaisse</a:t>
            </a:r>
            <a:r>
              <a:rPr lang="en-US" sz="2400">
                <a:latin typeface="Century Gothic"/>
                <a:ea typeface="+mn-lt"/>
                <a:cs typeface="+mn-lt"/>
              </a:rPr>
              <a:t>: </a:t>
            </a:r>
            <a:endParaRPr lang="en-US" sz="2400">
              <a:cs typeface="Calibri"/>
            </a:endParaRPr>
          </a:p>
          <a:p>
            <a:pPr algn="ctr"/>
            <a:endParaRPr lang="en-US" sz="2400">
              <a:latin typeface="Century Gothic"/>
              <a:ea typeface="+mn-lt"/>
              <a:cs typeface="Calibri"/>
            </a:endParaRPr>
          </a:p>
          <a:p>
            <a:pPr marL="285750" indent="-285750">
              <a:lnSpc>
                <a:spcPct val="150000"/>
              </a:lnSpc>
              <a:buFont typeface="Calibri,Sans-Serif"/>
              <a:buChar char="-"/>
            </a:pPr>
            <a:r>
              <a:rPr lang="en-US" b="1">
                <a:latin typeface="Century Gothic"/>
                <a:ea typeface="+mn-lt"/>
                <a:cs typeface="Arial"/>
              </a:rPr>
              <a:t>Plus </a:t>
            </a:r>
            <a:r>
              <a:rPr lang="en-US" b="1" err="1">
                <a:latin typeface="Century Gothic"/>
                <a:ea typeface="+mn-lt"/>
                <a:cs typeface="Arial"/>
              </a:rPr>
              <a:t>épaisse</a:t>
            </a:r>
            <a:r>
              <a:rPr lang="en-US">
                <a:latin typeface="Century Gothic"/>
                <a:ea typeface="+mn-lt"/>
                <a:cs typeface="Arial"/>
              </a:rPr>
              <a:t> que </a:t>
            </a:r>
            <a:r>
              <a:rPr lang="en-US" err="1">
                <a:latin typeface="Century Gothic"/>
                <a:ea typeface="+mn-lt"/>
                <a:cs typeface="Arial"/>
              </a:rPr>
              <a:t>l'eau</a:t>
            </a:r>
            <a:endParaRPr lang="en-US">
              <a:latin typeface="Century Gothic"/>
              <a:cs typeface="Arial"/>
            </a:endParaRPr>
          </a:p>
          <a:p>
            <a:pPr marL="285750" indent="-285750">
              <a:lnSpc>
                <a:spcPct val="150000"/>
              </a:lnSpc>
              <a:buFont typeface="Calibri,Sans-Serif"/>
              <a:buChar char="-"/>
            </a:pPr>
            <a:r>
              <a:rPr lang="en-US" err="1">
                <a:latin typeface="Century Gothic"/>
                <a:cs typeface="Calibri" panose="020F0502020204030204"/>
              </a:rPr>
              <a:t>Peut</a:t>
            </a:r>
            <a:r>
              <a:rPr lang="en-US">
                <a:latin typeface="Century Gothic"/>
                <a:cs typeface="Calibri" panose="020F0502020204030204"/>
              </a:rPr>
              <a:t> </a:t>
            </a:r>
            <a:r>
              <a:rPr lang="en-US" err="1">
                <a:latin typeface="Century Gothic"/>
                <a:cs typeface="Calibri" panose="020F0502020204030204"/>
              </a:rPr>
              <a:t>être</a:t>
            </a:r>
            <a:r>
              <a:rPr lang="en-US">
                <a:latin typeface="Century Gothic"/>
                <a:cs typeface="Calibri" panose="020F0502020204030204"/>
              </a:rPr>
              <a:t> </a:t>
            </a:r>
            <a:r>
              <a:rPr lang="en-US" b="1" err="1">
                <a:latin typeface="Century Gothic"/>
                <a:cs typeface="Calibri" panose="020F0502020204030204"/>
              </a:rPr>
              <a:t>consommée</a:t>
            </a:r>
            <a:r>
              <a:rPr lang="en-US" b="1">
                <a:latin typeface="Century Gothic"/>
                <a:cs typeface="Calibri" panose="020F0502020204030204"/>
              </a:rPr>
              <a:t> à la </a:t>
            </a:r>
            <a:r>
              <a:rPr lang="en-US" b="1" err="1">
                <a:latin typeface="Century Gothic"/>
                <a:cs typeface="Calibri" panose="020F0502020204030204"/>
              </a:rPr>
              <a:t>cuillère</a:t>
            </a:r>
            <a:r>
              <a:rPr lang="en-US" b="1">
                <a:latin typeface="Century Gothic"/>
                <a:cs typeface="Calibri" panose="020F0502020204030204"/>
              </a:rPr>
              <a:t> </a:t>
            </a:r>
            <a:r>
              <a:rPr lang="en-US" b="1" err="1">
                <a:latin typeface="Century Gothic"/>
                <a:cs typeface="Calibri" panose="020F0502020204030204"/>
              </a:rPr>
              <a:t>ou</a:t>
            </a:r>
            <a:r>
              <a:rPr lang="en-US" b="1">
                <a:latin typeface="Century Gothic"/>
                <a:cs typeface="Calibri" panose="020F0502020204030204"/>
              </a:rPr>
              <a:t> au </a:t>
            </a:r>
            <a:r>
              <a:rPr lang="en-US" b="1" err="1">
                <a:latin typeface="Century Gothic"/>
                <a:cs typeface="Calibri" panose="020F0502020204030204"/>
              </a:rPr>
              <a:t>verre</a:t>
            </a:r>
            <a:endParaRPr lang="en-US" b="1">
              <a:latin typeface="Century Gothic"/>
              <a:cs typeface="Calibri" panose="020F0502020204030204"/>
            </a:endParaRPr>
          </a:p>
          <a:p>
            <a:pPr marL="285750" indent="-285750">
              <a:lnSpc>
                <a:spcPct val="150000"/>
              </a:lnSpc>
              <a:buFont typeface="Calibri,Sans-Serif"/>
              <a:buChar char="-"/>
            </a:pPr>
            <a:r>
              <a:rPr lang="en-US" b="1">
                <a:latin typeface="Century Gothic"/>
                <a:cs typeface="Calibri" panose="020F0502020204030204"/>
              </a:rPr>
              <a:t>Texture </a:t>
            </a:r>
            <a:r>
              <a:rPr lang="en-US" b="1" err="1">
                <a:latin typeface="Century Gothic"/>
                <a:cs typeface="Calibri" panose="020F0502020204030204"/>
              </a:rPr>
              <a:t>lisse</a:t>
            </a:r>
            <a:r>
              <a:rPr lang="en-US">
                <a:latin typeface="Century Gothic"/>
                <a:cs typeface="Calibri" panose="020F0502020204030204"/>
              </a:rPr>
              <a:t> sans petits </a:t>
            </a:r>
            <a:r>
              <a:rPr lang="en-US" err="1">
                <a:latin typeface="Century Gothic"/>
                <a:cs typeface="Calibri" panose="020F0502020204030204"/>
              </a:rPr>
              <a:t>morceux</a:t>
            </a:r>
            <a:r>
              <a:rPr lang="en-US">
                <a:latin typeface="Century Gothic"/>
                <a:cs typeface="Calibri" panose="020F0502020204030204"/>
              </a:rPr>
              <a:t> </a:t>
            </a:r>
            <a:r>
              <a:rPr lang="en-US" err="1">
                <a:latin typeface="Century Gothic"/>
                <a:cs typeface="Calibri" panose="020F0502020204030204"/>
              </a:rPr>
              <a:t>ou</a:t>
            </a:r>
            <a:r>
              <a:rPr lang="en-US">
                <a:latin typeface="Century Gothic"/>
                <a:cs typeface="Calibri" panose="020F0502020204030204"/>
              </a:rPr>
              <a:t> </a:t>
            </a:r>
            <a:r>
              <a:rPr lang="en-US" err="1">
                <a:latin typeface="Century Gothic"/>
                <a:cs typeface="Calibri" panose="020F0502020204030204"/>
              </a:rPr>
              <a:t>grumeaux</a:t>
            </a:r>
            <a:endParaRPr lang="en-US">
              <a:latin typeface="Century Gothic"/>
              <a:cs typeface="Calibri" panose="020F0502020204030204"/>
            </a:endParaRPr>
          </a:p>
          <a:p>
            <a:pPr marL="285750" indent="-285750">
              <a:lnSpc>
                <a:spcPct val="150000"/>
              </a:lnSpc>
              <a:buFont typeface="Calibri,Sans-Serif"/>
              <a:buChar char="-"/>
            </a:pPr>
            <a:r>
              <a:rPr lang="en-US" b="1" err="1">
                <a:latin typeface="Century Gothic"/>
                <a:cs typeface="Calibri" panose="020F0502020204030204"/>
              </a:rPr>
              <a:t>Nécessite</a:t>
            </a:r>
            <a:r>
              <a:rPr lang="en-US" b="1">
                <a:latin typeface="Century Gothic"/>
                <a:cs typeface="Calibri" panose="020F0502020204030204"/>
              </a:rPr>
              <a:t> de </a:t>
            </a:r>
            <a:r>
              <a:rPr lang="en-US" b="1" err="1">
                <a:latin typeface="Century Gothic"/>
                <a:cs typeface="Calibri" panose="020F0502020204030204"/>
              </a:rPr>
              <a:t>l'effort</a:t>
            </a:r>
            <a:r>
              <a:rPr lang="en-US" b="1">
                <a:latin typeface="Century Gothic"/>
                <a:cs typeface="Calibri" panose="020F0502020204030204"/>
              </a:rPr>
              <a:t> pou</a:t>
            </a:r>
            <a:r>
              <a:rPr lang="en-US">
                <a:latin typeface="Century Gothic"/>
                <a:cs typeface="Calibri" panose="020F0502020204030204"/>
              </a:rPr>
              <a:t>r </a:t>
            </a:r>
            <a:r>
              <a:rPr lang="en-US" b="1" err="1">
                <a:latin typeface="Century Gothic"/>
                <a:cs typeface="Calibri" panose="020F0502020204030204"/>
              </a:rPr>
              <a:t>être</a:t>
            </a:r>
            <a:r>
              <a:rPr lang="en-US" b="1">
                <a:latin typeface="Century Gothic"/>
                <a:cs typeface="Calibri" panose="020F0502020204030204"/>
              </a:rPr>
              <a:t> </a:t>
            </a:r>
            <a:r>
              <a:rPr lang="en-US" b="1" err="1">
                <a:latin typeface="Century Gothic"/>
                <a:cs typeface="Calibri" panose="020F0502020204030204"/>
              </a:rPr>
              <a:t>bue</a:t>
            </a:r>
            <a:r>
              <a:rPr lang="en-US" b="1">
                <a:latin typeface="Century Gothic"/>
                <a:cs typeface="Calibri" panose="020F0502020204030204"/>
              </a:rPr>
              <a:t> à la </a:t>
            </a:r>
            <a:r>
              <a:rPr lang="en-US" b="1" err="1">
                <a:latin typeface="Century Gothic"/>
                <a:cs typeface="Calibri" panose="020F0502020204030204"/>
              </a:rPr>
              <a:t>paille</a:t>
            </a:r>
            <a:endParaRPr lang="en-US" b="1">
              <a:latin typeface="Century Gothic"/>
              <a:cs typeface="Calibri" panose="020F0502020204030204"/>
            </a:endParaRPr>
          </a:p>
          <a:p>
            <a:pPr marL="285750" indent="-285750">
              <a:lnSpc>
                <a:spcPct val="150000"/>
              </a:lnSpc>
              <a:buFont typeface="Calibri"/>
              <a:buChar char="-"/>
            </a:pPr>
            <a:endParaRPr lang="en-US">
              <a:latin typeface="Century Gothic"/>
              <a:cs typeface="Calibri" panose="020F0502020204030204"/>
            </a:endParaRPr>
          </a:p>
        </p:txBody>
      </p:sp>
      <p:sp>
        <p:nvSpPr>
          <p:cNvPr id="7" name="Rectangle 6">
            <a:extLst>
              <a:ext uri="{FF2B5EF4-FFF2-40B4-BE49-F238E27FC236}">
                <a16:creationId xmlns:a16="http://schemas.microsoft.com/office/drawing/2014/main" id="{2B302A6C-D608-9FAC-5455-E53693DB1C68}"/>
              </a:ext>
            </a:extLst>
          </p:cNvPr>
          <p:cNvSpPr/>
          <p:nvPr/>
        </p:nvSpPr>
        <p:spPr>
          <a:xfrm>
            <a:off x="168442" y="4870461"/>
            <a:ext cx="7424392" cy="447414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8" name="Picture 3">
            <a:extLst>
              <a:ext uri="{FF2B5EF4-FFF2-40B4-BE49-F238E27FC236}">
                <a16:creationId xmlns:a16="http://schemas.microsoft.com/office/drawing/2014/main" id="{C82478DC-B52B-6CC2-1556-5600DAC2C9DE}"/>
              </a:ext>
            </a:extLst>
          </p:cNvPr>
          <p:cNvPicPr>
            <a:picLocks noChangeAspect="1"/>
          </p:cNvPicPr>
          <p:nvPr/>
        </p:nvPicPr>
        <p:blipFill>
          <a:blip r:embed="rId3"/>
          <a:stretch>
            <a:fillRect/>
          </a:stretch>
        </p:blipFill>
        <p:spPr>
          <a:xfrm>
            <a:off x="3363372" y="299141"/>
            <a:ext cx="669933" cy="610846"/>
          </a:xfrm>
          <a:prstGeom prst="rect">
            <a:avLst/>
          </a:prstGeom>
        </p:spPr>
      </p:pic>
      <p:pic>
        <p:nvPicPr>
          <p:cNvPr id="9" name="Picture 4" descr="A black background with a black square&#10;&#10;Description automatically generated">
            <a:extLst>
              <a:ext uri="{FF2B5EF4-FFF2-40B4-BE49-F238E27FC236}">
                <a16:creationId xmlns:a16="http://schemas.microsoft.com/office/drawing/2014/main" id="{40A59D7C-C12B-FC79-B219-78EE7B936781}"/>
              </a:ext>
            </a:extLst>
          </p:cNvPr>
          <p:cNvPicPr>
            <a:picLocks noChangeAspect="1"/>
          </p:cNvPicPr>
          <p:nvPr/>
        </p:nvPicPr>
        <p:blipFill>
          <a:blip r:embed="rId4"/>
          <a:stretch>
            <a:fillRect/>
          </a:stretch>
        </p:blipFill>
        <p:spPr>
          <a:xfrm>
            <a:off x="5794495" y="4216317"/>
            <a:ext cx="678583" cy="647199"/>
          </a:xfrm>
          <a:prstGeom prst="rect">
            <a:avLst/>
          </a:prstGeom>
        </p:spPr>
      </p:pic>
      <p:sp>
        <p:nvSpPr>
          <p:cNvPr id="10" name="TextBox 9">
            <a:extLst>
              <a:ext uri="{FF2B5EF4-FFF2-40B4-BE49-F238E27FC236}">
                <a16:creationId xmlns:a16="http://schemas.microsoft.com/office/drawing/2014/main" id="{514D8F64-331B-1DF4-DD8D-E6BFD9D9AA15}"/>
              </a:ext>
            </a:extLst>
          </p:cNvPr>
          <p:cNvSpPr txBox="1"/>
          <p:nvPr/>
        </p:nvSpPr>
        <p:spPr>
          <a:xfrm>
            <a:off x="172808" y="4761535"/>
            <a:ext cx="7423007" cy="3640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en</a:t>
            </a:r>
            <a:r>
              <a:rPr lang="en-US" sz="2400" b="1">
                <a:latin typeface="Century Gothic"/>
                <a:ea typeface="+mn-lt"/>
                <a:cs typeface="+mn-lt"/>
              </a:rPr>
              <a:t> faire: </a:t>
            </a:r>
            <a:endParaRPr lang="en-US"/>
          </a:p>
          <a:p>
            <a:pPr algn="ctr">
              <a:lnSpc>
                <a:spcPct val="150000"/>
              </a:lnSpc>
            </a:pPr>
            <a:endParaRPr lang="en-US" sz="2400" b="1">
              <a:latin typeface="Century Gothic"/>
              <a:ea typeface="+mn-lt"/>
              <a:cs typeface="+mn-lt"/>
            </a:endParaRPr>
          </a:p>
          <a:p>
            <a:pPr lvl="2">
              <a:lnSpc>
                <a:spcPct val="150000"/>
              </a:lnSpc>
            </a:pPr>
            <a:r>
              <a:rPr lang="en-US" b="1" u="sng" err="1">
                <a:latin typeface="Century Gothic"/>
                <a:ea typeface="+mn-lt"/>
                <a:cs typeface="+mn-lt"/>
              </a:rPr>
              <a:t>Épaississant</a:t>
            </a:r>
            <a:r>
              <a:rPr lang="en-US" b="1" u="sng">
                <a:latin typeface="Century Gothic"/>
                <a:ea typeface="+mn-lt"/>
                <a:cs typeface="+mn-lt"/>
              </a:rPr>
              <a:t> </a:t>
            </a:r>
            <a:r>
              <a:rPr lang="en-US" b="1" u="sng" err="1">
                <a:latin typeface="Century Gothic"/>
                <a:ea typeface="+mn-lt"/>
                <a:cs typeface="+mn-lt"/>
              </a:rPr>
              <a:t>alimentaire</a:t>
            </a:r>
            <a:r>
              <a:rPr lang="en-US" b="1" u="sng">
                <a:latin typeface="Century Gothic"/>
                <a:ea typeface="+mn-lt"/>
                <a:cs typeface="+mn-lt"/>
              </a:rPr>
              <a:t>:</a:t>
            </a:r>
          </a:p>
          <a:p>
            <a:pPr lvl="2">
              <a:lnSpc>
                <a:spcPct val="150000"/>
              </a:lnSpc>
            </a:pPr>
            <a:endParaRPr lang="en-US" b="1" u="sng">
              <a:latin typeface="Century Gothic"/>
              <a:ea typeface="+mn-lt"/>
              <a:cs typeface="+mn-lt"/>
            </a:endParaRPr>
          </a:p>
          <a:p>
            <a:pPr marL="1657350" lvl="3" indent="-285750">
              <a:lnSpc>
                <a:spcPct val="150000"/>
              </a:lnSpc>
              <a:buFont typeface="Calibri"/>
              <a:buChar char="-"/>
            </a:pPr>
            <a:r>
              <a:rPr lang="en-US" b="1" err="1">
                <a:latin typeface="Century Gothic"/>
                <a:ea typeface="+mn-lt"/>
                <a:cs typeface="+mn-lt"/>
              </a:rPr>
              <a:t>Mélanger</a:t>
            </a:r>
            <a:r>
              <a:rPr lang="en-US">
                <a:latin typeface="Century Gothic"/>
                <a:ea typeface="Calibri"/>
                <a:cs typeface="Calibri"/>
              </a:rPr>
              <a:t> la </a:t>
            </a:r>
            <a:r>
              <a:rPr lang="en-US" b="1" err="1">
                <a:latin typeface="Century Gothic"/>
                <a:ea typeface="Calibri"/>
                <a:cs typeface="Calibri"/>
              </a:rPr>
              <a:t>poudre</a:t>
            </a:r>
            <a:r>
              <a:rPr lang="en-US" b="1">
                <a:latin typeface="Century Gothic"/>
                <a:ea typeface="Calibri"/>
                <a:cs typeface="Calibri"/>
              </a:rPr>
              <a:t> </a:t>
            </a:r>
            <a:r>
              <a:rPr lang="en-US" b="1" err="1">
                <a:latin typeface="Century Gothic"/>
                <a:ea typeface="Calibri"/>
                <a:cs typeface="Calibri"/>
              </a:rPr>
              <a:t>épaississante</a:t>
            </a:r>
            <a:r>
              <a:rPr lang="en-US">
                <a:latin typeface="Century Gothic"/>
                <a:ea typeface="Calibri"/>
                <a:cs typeface="Calibri"/>
              </a:rPr>
              <a:t> avec le </a:t>
            </a:r>
            <a:r>
              <a:rPr lang="en-US" err="1">
                <a:latin typeface="Century Gothic"/>
                <a:ea typeface="Calibri"/>
                <a:cs typeface="Calibri"/>
              </a:rPr>
              <a:t>liquide</a:t>
            </a:r>
            <a:endParaRPr lang="en-US">
              <a:latin typeface="Century Gothic"/>
              <a:ea typeface="Calibri"/>
              <a:cs typeface="Calibri"/>
            </a:endParaRPr>
          </a:p>
          <a:p>
            <a:pPr marL="1657350" lvl="3" indent="-285750">
              <a:lnSpc>
                <a:spcPct val="150000"/>
              </a:lnSpc>
              <a:buFont typeface="Calibri"/>
              <a:buChar char="-"/>
            </a:pPr>
            <a:endParaRPr lang="en-US">
              <a:latin typeface="Century Gothic"/>
              <a:ea typeface="Calibri"/>
              <a:cs typeface="Calibri"/>
            </a:endParaRPr>
          </a:p>
          <a:p>
            <a:pPr marL="1657350" lvl="3" indent="-285750">
              <a:lnSpc>
                <a:spcPct val="150000"/>
              </a:lnSpc>
              <a:buFont typeface="Calibri"/>
              <a:buChar char="-"/>
            </a:pPr>
            <a:r>
              <a:rPr lang="en-US" b="1" err="1">
                <a:latin typeface="Century Gothic"/>
                <a:ea typeface="Calibri"/>
                <a:cs typeface="Calibri"/>
              </a:rPr>
              <a:t>Remuer</a:t>
            </a:r>
            <a:r>
              <a:rPr lang="en-US" b="1">
                <a:latin typeface="Century Gothic"/>
                <a:ea typeface="Calibri"/>
                <a:cs typeface="Calibri"/>
              </a:rPr>
              <a:t> </a:t>
            </a:r>
            <a:r>
              <a:rPr lang="en-US" err="1">
                <a:latin typeface="Century Gothic"/>
                <a:ea typeface="Calibri"/>
                <a:cs typeface="Calibri"/>
              </a:rPr>
              <a:t>jusqu'à</a:t>
            </a:r>
            <a:r>
              <a:rPr lang="en-US">
                <a:latin typeface="Century Gothic"/>
                <a:ea typeface="Calibri"/>
                <a:cs typeface="Calibri"/>
              </a:rPr>
              <a:t> </a:t>
            </a:r>
            <a:r>
              <a:rPr lang="en-US" b="1">
                <a:latin typeface="Century Gothic"/>
                <a:ea typeface="Calibri"/>
                <a:cs typeface="Calibri"/>
              </a:rPr>
              <a:t>dissolution </a:t>
            </a:r>
            <a:r>
              <a:rPr lang="en-US" b="1" err="1">
                <a:latin typeface="Century Gothic"/>
                <a:ea typeface="Calibri"/>
                <a:cs typeface="Calibri"/>
              </a:rPr>
              <a:t>complète</a:t>
            </a:r>
            <a:endParaRPr lang="en-US" err="1">
              <a:latin typeface="Calibri" panose="020F0502020204030204"/>
              <a:ea typeface="Calibri"/>
              <a:cs typeface="Calibri"/>
            </a:endParaRPr>
          </a:p>
          <a:p>
            <a:pPr marL="1657350" lvl="3" indent="-285750">
              <a:lnSpc>
                <a:spcPct val="150000"/>
              </a:lnSpc>
              <a:buFont typeface="Calibri"/>
              <a:buChar char="-"/>
            </a:pPr>
            <a:endParaRPr lang="en-US">
              <a:latin typeface="Century Gothic"/>
              <a:ea typeface="Calibri"/>
              <a:cs typeface="Calibri"/>
            </a:endParaRPr>
          </a:p>
        </p:txBody>
      </p:sp>
      <p:sp>
        <p:nvSpPr>
          <p:cNvPr id="3" name="TextBox 2">
            <a:extLst>
              <a:ext uri="{FF2B5EF4-FFF2-40B4-BE49-F238E27FC236}">
                <a16:creationId xmlns:a16="http://schemas.microsoft.com/office/drawing/2014/main" id="{D388A261-176E-43E0-9C5B-27A47F7FA7E0}"/>
              </a:ext>
            </a:extLst>
          </p:cNvPr>
          <p:cNvSpPr txBox="1"/>
          <p:nvPr/>
        </p:nvSpPr>
        <p:spPr>
          <a:xfrm>
            <a:off x="237399" y="8830368"/>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1" name="TextBox 10">
            <a:extLst>
              <a:ext uri="{FF2B5EF4-FFF2-40B4-BE49-F238E27FC236}">
                <a16:creationId xmlns:a16="http://schemas.microsoft.com/office/drawing/2014/main" id="{67BFE651-F69D-6329-0FC3-F32D1A41F260}"/>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334089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168442" y="5582652"/>
            <a:ext cx="7411452" cy="400213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300F3F-5A88-E33A-5BA6-978E288F7CD0}"/>
              </a:ext>
            </a:extLst>
          </p:cNvPr>
          <p:cNvSpPr txBox="1"/>
          <p:nvPr/>
        </p:nvSpPr>
        <p:spPr>
          <a:xfrm>
            <a:off x="1135818" y="5588786"/>
            <a:ext cx="6541870" cy="30941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a:p>
          <a:p>
            <a:pPr marL="1200150" lvl="2" indent="-285750">
              <a:lnSpc>
                <a:spcPct val="150000"/>
              </a:lnSpc>
              <a:buFont typeface="Calibri"/>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fourchette:</a:t>
            </a:r>
            <a:endParaRPr lang="en-US" u="sng">
              <a:cs typeface="Calibri"/>
            </a:endParaRPr>
          </a:p>
          <a:p>
            <a:pPr marL="1657350" lvl="3" indent="-285750">
              <a:lnSpc>
                <a:spcPct val="150000"/>
              </a:lnSpc>
              <a:buFont typeface="Calibri"/>
              <a:buChar char="-"/>
            </a:pPr>
            <a:r>
              <a:rPr lang="en-US" b="1">
                <a:latin typeface="Century Gothic"/>
                <a:ea typeface="+mn-lt"/>
                <a:cs typeface="+mn-lt"/>
              </a:rPr>
              <a:t>Ne goutte </a:t>
            </a:r>
            <a:r>
              <a:rPr lang="en-US" b="1" err="1">
                <a:latin typeface="Century Gothic"/>
                <a:ea typeface="+mn-lt"/>
                <a:cs typeface="+mn-lt"/>
              </a:rPr>
              <a:t>ni</a:t>
            </a:r>
            <a:r>
              <a:rPr lang="en-US" b="1">
                <a:latin typeface="Century Gothic"/>
                <a:ea typeface="+mn-lt"/>
                <a:cs typeface="+mn-lt"/>
              </a:rPr>
              <a:t> ne </a:t>
            </a:r>
            <a:r>
              <a:rPr lang="en-US" b="1" err="1">
                <a:latin typeface="Century Gothic"/>
                <a:ea typeface="+mn-lt"/>
                <a:cs typeface="+mn-lt"/>
              </a:rPr>
              <a:t>s'</a:t>
            </a:r>
            <a:r>
              <a:rPr lang="en-US" b="1" u="sng" err="1">
                <a:latin typeface="Century Gothic"/>
                <a:ea typeface="+mn-lt"/>
                <a:cs typeface="+mn-lt"/>
              </a:rPr>
              <a:t>é</a:t>
            </a:r>
            <a:r>
              <a:rPr lang="en-US" b="1" err="1">
                <a:latin typeface="Century Gothic"/>
                <a:ea typeface="+mn-lt"/>
                <a:cs typeface="+mn-lt"/>
              </a:rPr>
              <a:t>coule</a:t>
            </a:r>
            <a:r>
              <a:rPr lang="en-US">
                <a:latin typeface="Century Gothic"/>
                <a:ea typeface="+mn-lt"/>
                <a:cs typeface="+mn-lt"/>
              </a:rPr>
              <a:t> entre les dents de la fourchette</a:t>
            </a:r>
          </a:p>
          <a:p>
            <a:pPr marL="285750" indent="-285750">
              <a:lnSpc>
                <a:spcPct val="150000"/>
              </a:lnSpc>
              <a:buFont typeface="Calibri"/>
              <a:buChar char="-"/>
            </a:pPr>
            <a:endParaRPr lang="en-US" b="1">
              <a:latin typeface="Century Gothic"/>
              <a:cs typeface="Calibri" panose="020F0502020204030204"/>
            </a:endParaRPr>
          </a:p>
          <a:p>
            <a:pPr marL="1200150" lvl="2" indent="-285750">
              <a:lnSpc>
                <a:spcPct val="150000"/>
              </a:lnSpc>
              <a:buFont typeface="Calibri"/>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a:t>
            </a:r>
            <a:r>
              <a:rPr lang="en-US" b="1" u="sng" err="1">
                <a:latin typeface="Century Gothic"/>
                <a:ea typeface="+mn-lt"/>
                <a:cs typeface="+mn-lt"/>
              </a:rPr>
              <a:t>cuillère</a:t>
            </a:r>
            <a:r>
              <a:rPr lang="en-US" b="1" u="sng">
                <a:latin typeface="Century Gothic"/>
                <a:ea typeface="+mn-lt"/>
                <a:cs typeface="+mn-lt"/>
              </a:rPr>
              <a:t>:</a:t>
            </a:r>
          </a:p>
          <a:p>
            <a:pPr marL="1657350" lvl="3" indent="-285750">
              <a:lnSpc>
                <a:spcPct val="150000"/>
              </a:lnSpc>
              <a:buFont typeface="Calibri,Sans-Serif"/>
              <a:buChar char="-"/>
            </a:pPr>
            <a:r>
              <a:rPr lang="en-US" b="1" err="1">
                <a:latin typeface="Century Gothic"/>
                <a:ea typeface="+mn-lt"/>
                <a:cs typeface="+mn-lt"/>
              </a:rPr>
              <a:t>Tombent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un bloc</a:t>
            </a:r>
            <a:r>
              <a:rPr lang="en-US">
                <a:latin typeface="Century Gothic"/>
                <a:ea typeface="+mn-lt"/>
                <a:cs typeface="+mn-lt"/>
              </a:rPr>
              <a:t> de la </a:t>
            </a:r>
            <a:r>
              <a:rPr lang="en-US" err="1">
                <a:latin typeface="Century Gothic"/>
                <a:ea typeface="+mn-lt"/>
                <a:cs typeface="+mn-lt"/>
              </a:rPr>
              <a:t>cuillère</a:t>
            </a:r>
            <a:r>
              <a:rPr lang="en-US">
                <a:latin typeface="Century Gothic"/>
                <a:ea typeface="+mn-lt"/>
                <a:cs typeface="+mn-lt"/>
              </a:rPr>
              <a:t> </a:t>
            </a:r>
            <a:r>
              <a:rPr lang="en-US" err="1">
                <a:latin typeface="Century Gothic"/>
                <a:ea typeface="+mn-lt"/>
                <a:cs typeface="+mn-lt"/>
              </a:rPr>
              <a:t>inclinée</a:t>
            </a:r>
            <a:endParaRPr lang="en-US" err="1">
              <a:latin typeface="Calibri" panose="020F0502020204030204"/>
              <a:ea typeface="+mn-lt"/>
              <a:cs typeface="+mn-lt"/>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331560" y="288221"/>
            <a:ext cx="7079752" cy="5543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ea typeface="+mn-lt"/>
                <a:cs typeface="+mn-lt"/>
              </a:rPr>
              <a:t> </a:t>
            </a:r>
            <a:r>
              <a:rPr lang="en-US" sz="2400" b="1">
                <a:latin typeface="Century Gothic"/>
                <a:ea typeface="+mn-lt"/>
                <a:cs typeface="+mn-lt"/>
              </a:rPr>
              <a:t>Très </a:t>
            </a:r>
            <a:r>
              <a:rPr lang="en-US" sz="2400" b="1" err="1">
                <a:latin typeface="Century Gothic"/>
                <a:ea typeface="+mn-lt"/>
                <a:cs typeface="+mn-lt"/>
              </a:rPr>
              <a:t>épais</a:t>
            </a:r>
            <a:endParaRPr lang="en-US" sz="2400" err="1">
              <a:latin typeface="Century Gothic"/>
              <a:ea typeface="+mn-lt"/>
              <a:cs typeface="+mn-lt"/>
            </a:endParaRPr>
          </a:p>
          <a:p>
            <a:pPr>
              <a:lnSpc>
                <a:spcPct val="150000"/>
              </a:lnSpc>
            </a:pP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que la </a:t>
            </a:r>
            <a:r>
              <a:rPr lang="en-US" sz="2400" b="1" err="1">
                <a:latin typeface="Century Gothic"/>
                <a:ea typeface="+mn-lt"/>
                <a:cs typeface="+mn-lt"/>
              </a:rPr>
              <a:t>nourriture</a:t>
            </a:r>
            <a:r>
              <a:rPr lang="en-US" sz="2400" b="1">
                <a:latin typeface="Century Gothic"/>
                <a:ea typeface="+mn-lt"/>
                <a:cs typeface="+mn-lt"/>
              </a:rPr>
              <a:t> très </a:t>
            </a:r>
            <a:r>
              <a:rPr lang="en-US" sz="2400" b="1" err="1">
                <a:latin typeface="Century Gothic"/>
                <a:ea typeface="+mn-lt"/>
                <a:cs typeface="+mn-lt"/>
              </a:rPr>
              <a:t>épais</a:t>
            </a:r>
            <a:r>
              <a:rPr lang="en-US" sz="2400" b="1">
                <a:latin typeface="Century Gothic"/>
                <a:ea typeface="+mn-lt"/>
                <a:cs typeface="+mn-lt"/>
              </a:rPr>
              <a:t>:</a:t>
            </a:r>
            <a:endParaRPr lang="en-US" b="1">
              <a:latin typeface="Calibri" panose="020F0502020204030204"/>
              <a:ea typeface="+mn-lt"/>
              <a:cs typeface="+mn-lt"/>
            </a:endParaRPr>
          </a:p>
          <a:p>
            <a:pPr algn="ctr"/>
            <a:endParaRPr lang="en-US" b="1">
              <a:cs typeface="Calibri"/>
            </a:endParaRPr>
          </a:p>
          <a:p>
            <a:pPr marL="285750" indent="-285750">
              <a:lnSpc>
                <a:spcPct val="150000"/>
              </a:lnSpc>
              <a:buFont typeface="Calibri"/>
              <a:buChar char="-"/>
            </a:pPr>
            <a:r>
              <a:rPr lang="en-US" err="1">
                <a:latin typeface="Century Gothic"/>
                <a:ea typeface="+mn-lt"/>
                <a:cs typeface="+mn-lt"/>
              </a:rPr>
              <a:t>Habituellement</a:t>
            </a:r>
            <a:r>
              <a:rPr lang="en-US">
                <a:latin typeface="Century Gothic"/>
                <a:ea typeface="+mn-lt"/>
                <a:cs typeface="+mn-lt"/>
              </a:rPr>
              <a:t> </a:t>
            </a:r>
            <a:r>
              <a:rPr lang="en-US" b="1" err="1">
                <a:latin typeface="Century Gothic"/>
                <a:ea typeface="+mn-lt"/>
                <a:cs typeface="+mn-lt"/>
              </a:rPr>
              <a:t>consommées</a:t>
            </a:r>
            <a:r>
              <a:rPr lang="en-US" b="1">
                <a:latin typeface="Century Gothic"/>
                <a:ea typeface="+mn-lt"/>
                <a:cs typeface="+mn-lt"/>
              </a:rPr>
              <a:t> à la </a:t>
            </a:r>
            <a:r>
              <a:rPr lang="en-US" b="1" err="1">
                <a:latin typeface="Century Gothic"/>
                <a:ea typeface="+mn-lt"/>
                <a:cs typeface="+mn-lt"/>
              </a:rPr>
              <a:t>cuillère</a:t>
            </a:r>
            <a:r>
              <a:rPr lang="en-US" b="1">
                <a:latin typeface="Century Gothic"/>
                <a:ea typeface="+mn-lt"/>
                <a:cs typeface="+mn-lt"/>
              </a:rPr>
              <a:t> </a:t>
            </a:r>
          </a:p>
          <a:p>
            <a:pPr marL="285750" indent="-285750">
              <a:lnSpc>
                <a:spcPct val="150000"/>
              </a:lnSpc>
              <a:buFont typeface="Calibri"/>
              <a:buChar char="-"/>
            </a:pPr>
            <a:r>
              <a:rPr lang="en-US" b="1">
                <a:latin typeface="Century Gothic"/>
                <a:ea typeface="+mn-lt"/>
                <a:cs typeface="+mn-lt"/>
              </a:rPr>
              <a:t>Ne </a:t>
            </a:r>
            <a:r>
              <a:rPr lang="en-US" b="1" err="1">
                <a:latin typeface="Century Gothic"/>
                <a:ea typeface="+mn-lt"/>
                <a:cs typeface="+mn-lt"/>
              </a:rPr>
              <a:t>peuvent</a:t>
            </a:r>
            <a:r>
              <a:rPr lang="en-US" b="1">
                <a:latin typeface="Century Gothic"/>
                <a:ea typeface="+mn-lt"/>
                <a:cs typeface="+mn-lt"/>
              </a:rPr>
              <a:t> </a:t>
            </a:r>
            <a:r>
              <a:rPr lang="en-US" b="1" err="1">
                <a:latin typeface="Century Gothic"/>
                <a:ea typeface="+mn-lt"/>
                <a:cs typeface="+mn-lt"/>
              </a:rPr>
              <a:t>être</a:t>
            </a:r>
            <a:r>
              <a:rPr lang="en-US" b="1">
                <a:latin typeface="Century Gothic"/>
                <a:ea typeface="+mn-lt"/>
                <a:cs typeface="+mn-lt"/>
              </a:rPr>
              <a:t> </a:t>
            </a:r>
            <a:r>
              <a:rPr lang="en-US" b="1" err="1">
                <a:latin typeface="Century Gothic"/>
                <a:ea typeface="+mn-lt"/>
                <a:cs typeface="+mn-lt"/>
              </a:rPr>
              <a:t>bues</a:t>
            </a:r>
            <a:r>
              <a:rPr lang="en-US" b="1">
                <a:latin typeface="Century Gothic"/>
                <a:ea typeface="+mn-lt"/>
                <a:cs typeface="+mn-lt"/>
              </a:rPr>
              <a:t> au </a:t>
            </a:r>
            <a:r>
              <a:rPr lang="en-US" b="1" err="1">
                <a:latin typeface="Century Gothic"/>
                <a:ea typeface="+mn-lt"/>
                <a:cs typeface="+mn-lt"/>
              </a:rPr>
              <a:t>verre</a:t>
            </a:r>
            <a:r>
              <a:rPr lang="en-US">
                <a:latin typeface="Century Gothic"/>
                <a:ea typeface="+mn-lt"/>
                <a:cs typeface="+mn-lt"/>
              </a:rPr>
              <a:t> </a:t>
            </a:r>
            <a:r>
              <a:rPr lang="en-US" err="1">
                <a:latin typeface="Century Gothic"/>
                <a:ea typeface="+mn-lt"/>
                <a:cs typeface="+mn-lt"/>
              </a:rPr>
              <a:t>ni</a:t>
            </a:r>
            <a:r>
              <a:rPr lang="en-US">
                <a:latin typeface="Century Gothic"/>
                <a:ea typeface="+mn-lt"/>
                <a:cs typeface="+mn-lt"/>
              </a:rPr>
              <a:t> à la </a:t>
            </a:r>
            <a:r>
              <a:rPr lang="en-US" err="1">
                <a:latin typeface="Century Gothic"/>
                <a:ea typeface="+mn-lt"/>
                <a:cs typeface="+mn-lt"/>
              </a:rPr>
              <a:t>paille</a:t>
            </a:r>
            <a:r>
              <a:rPr lang="en-US">
                <a:latin typeface="Century Gothic"/>
                <a:ea typeface="+mn-lt"/>
                <a:cs typeface="+mn-lt"/>
              </a:rPr>
              <a:t> </a:t>
            </a:r>
          </a:p>
          <a:p>
            <a:pPr marL="285750" indent="-285750">
              <a:lnSpc>
                <a:spcPct val="150000"/>
              </a:lnSpc>
              <a:buFont typeface="Calibri"/>
              <a:buChar char="-"/>
            </a:pPr>
            <a:r>
              <a:rPr lang="en-US">
                <a:latin typeface="Century Gothic"/>
                <a:ea typeface="+mn-lt"/>
                <a:cs typeface="+mn-lt"/>
              </a:rPr>
              <a:t>Il </a:t>
            </a:r>
            <a:r>
              <a:rPr lang="en-US" err="1">
                <a:latin typeface="Century Gothic"/>
                <a:ea typeface="+mn-lt"/>
                <a:cs typeface="+mn-lt"/>
              </a:rPr>
              <a:t>n’est</a:t>
            </a:r>
            <a:r>
              <a:rPr lang="en-US">
                <a:latin typeface="Century Gothic"/>
                <a:ea typeface="+mn-lt"/>
                <a:cs typeface="+mn-lt"/>
              </a:rPr>
              <a:t> </a:t>
            </a:r>
            <a:r>
              <a:rPr lang="en-US" b="1">
                <a:latin typeface="Century Gothic"/>
                <a:ea typeface="+mn-lt"/>
                <a:cs typeface="+mn-lt"/>
              </a:rPr>
              <a:t>pas </a:t>
            </a:r>
            <a:r>
              <a:rPr lang="en-US" b="1" err="1">
                <a:latin typeface="Century Gothic"/>
                <a:ea typeface="+mn-lt"/>
                <a:cs typeface="+mn-lt"/>
              </a:rPr>
              <a:t>nécessaire</a:t>
            </a:r>
            <a:r>
              <a:rPr lang="en-US" b="1">
                <a:latin typeface="Century Gothic"/>
                <a:ea typeface="+mn-lt"/>
                <a:cs typeface="+mn-lt"/>
              </a:rPr>
              <a:t> de </a:t>
            </a:r>
            <a:r>
              <a:rPr lang="en-US" b="1" err="1">
                <a:latin typeface="Century Gothic"/>
                <a:ea typeface="+mn-lt"/>
                <a:cs typeface="+mn-lt"/>
              </a:rPr>
              <a:t>mastiquer</a:t>
            </a:r>
            <a:r>
              <a:rPr lang="en-US">
                <a:latin typeface="Century Gothic"/>
                <a:ea typeface="+mn-lt"/>
                <a:cs typeface="+mn-lt"/>
              </a:rPr>
              <a:t> </a:t>
            </a:r>
          </a:p>
          <a:p>
            <a:pPr marL="285750" indent="-285750">
              <a:lnSpc>
                <a:spcPct val="150000"/>
              </a:lnSpc>
              <a:buFont typeface="Calibri"/>
              <a:buChar char="-"/>
            </a:pPr>
            <a:r>
              <a:rPr lang="en-US" b="1">
                <a:latin typeface="Century Gothic"/>
                <a:ea typeface="+mn-lt"/>
                <a:cs typeface="+mn-lt"/>
              </a:rPr>
              <a:t>Texture </a:t>
            </a:r>
            <a:r>
              <a:rPr lang="en-US" b="1" err="1">
                <a:latin typeface="Century Gothic"/>
                <a:ea typeface="+mn-lt"/>
                <a:cs typeface="+mn-lt"/>
              </a:rPr>
              <a:t>lisse</a:t>
            </a:r>
            <a:r>
              <a:rPr lang="en-US">
                <a:latin typeface="Century Gothic"/>
                <a:ea typeface="+mn-lt"/>
                <a:cs typeface="+mn-lt"/>
              </a:rPr>
              <a:t> sans </a:t>
            </a:r>
            <a:r>
              <a:rPr lang="en-US" err="1">
                <a:latin typeface="Century Gothic"/>
                <a:ea typeface="+mn-lt"/>
                <a:cs typeface="+mn-lt"/>
              </a:rPr>
              <a:t>grumeaux</a:t>
            </a:r>
            <a:r>
              <a:rPr lang="en-US">
                <a:latin typeface="Century Gothic"/>
                <a:ea typeface="+mn-lt"/>
                <a:cs typeface="+mn-lt"/>
              </a:rPr>
              <a:t> </a:t>
            </a:r>
          </a:p>
          <a:p>
            <a:pPr marL="285750" indent="-285750">
              <a:lnSpc>
                <a:spcPct val="150000"/>
              </a:lnSpc>
              <a:buFont typeface="Calibri"/>
              <a:buChar char="-"/>
            </a:pPr>
            <a:r>
              <a:rPr lang="en-US" b="1" err="1">
                <a:latin typeface="Century Gothic"/>
                <a:ea typeface="+mn-lt"/>
                <a:cs typeface="+mn-lt"/>
              </a:rPr>
              <a:t>Conservent</a:t>
            </a:r>
            <a:r>
              <a:rPr lang="en-US" b="1">
                <a:latin typeface="Century Gothic"/>
                <a:ea typeface="+mn-lt"/>
                <a:cs typeface="+mn-lt"/>
              </a:rPr>
              <a:t> </a:t>
            </a:r>
            <a:r>
              <a:rPr lang="en-US" b="1" err="1">
                <a:latin typeface="Century Gothic"/>
                <a:ea typeface="+mn-lt"/>
                <a:cs typeface="+mn-lt"/>
              </a:rPr>
              <a:t>leur</a:t>
            </a:r>
            <a:r>
              <a:rPr lang="en-US" b="1">
                <a:latin typeface="Century Gothic"/>
                <a:ea typeface="+mn-lt"/>
                <a:cs typeface="+mn-lt"/>
              </a:rPr>
              <a:t> </a:t>
            </a:r>
            <a:r>
              <a:rPr lang="en-US" b="1" err="1">
                <a:latin typeface="Century Gothic"/>
                <a:ea typeface="+mn-lt"/>
                <a:cs typeface="+mn-lt"/>
              </a:rPr>
              <a:t>forme</a:t>
            </a:r>
            <a:r>
              <a:rPr lang="en-US">
                <a:latin typeface="Century Gothic"/>
                <a:ea typeface="+mn-lt"/>
                <a:cs typeface="+mn-lt"/>
              </a:rPr>
              <a:t> dans </a:t>
            </a:r>
            <a:r>
              <a:rPr lang="en-US" err="1">
                <a:latin typeface="Century Gothic"/>
                <a:ea typeface="+mn-lt"/>
                <a:cs typeface="+mn-lt"/>
              </a:rPr>
              <a:t>une</a:t>
            </a:r>
            <a:r>
              <a:rPr lang="en-US">
                <a:latin typeface="Century Gothic"/>
                <a:ea typeface="+mn-lt"/>
                <a:cs typeface="+mn-lt"/>
              </a:rPr>
              <a:t> </a:t>
            </a:r>
            <a:r>
              <a:rPr lang="en-US" err="1">
                <a:latin typeface="Century Gothic"/>
                <a:ea typeface="+mn-lt"/>
                <a:cs typeface="+mn-lt"/>
              </a:rPr>
              <a:t>cuillère</a:t>
            </a:r>
            <a:r>
              <a:rPr lang="en-US">
                <a:latin typeface="Century Gothic"/>
                <a:ea typeface="+mn-lt"/>
                <a:cs typeface="+mn-lt"/>
              </a:rPr>
              <a:t> </a:t>
            </a:r>
          </a:p>
          <a:p>
            <a:pPr marL="285750" indent="-285750">
              <a:lnSpc>
                <a:spcPct val="150000"/>
              </a:lnSpc>
              <a:buFont typeface="Calibri"/>
              <a:buChar char="-"/>
            </a:pPr>
            <a:r>
              <a:rPr lang="en-US" b="1" err="1">
                <a:latin typeface="Century Gothic"/>
                <a:ea typeface="+mn-lt"/>
                <a:cs typeface="+mn-lt"/>
              </a:rPr>
              <a:t>Tombent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un bloc</a:t>
            </a:r>
            <a:r>
              <a:rPr lang="en-US">
                <a:latin typeface="Century Gothic"/>
                <a:ea typeface="+mn-lt"/>
                <a:cs typeface="+mn-lt"/>
              </a:rPr>
              <a:t> de la </a:t>
            </a:r>
            <a:r>
              <a:rPr lang="en-US" err="1">
                <a:latin typeface="Century Gothic"/>
                <a:ea typeface="+mn-lt"/>
                <a:cs typeface="+mn-lt"/>
              </a:rPr>
              <a:t>cuillère</a:t>
            </a:r>
            <a:r>
              <a:rPr lang="en-US">
                <a:latin typeface="Century Gothic"/>
                <a:ea typeface="+mn-lt"/>
                <a:cs typeface="+mn-lt"/>
              </a:rPr>
              <a:t> </a:t>
            </a:r>
            <a:r>
              <a:rPr lang="en-US" err="1">
                <a:latin typeface="Century Gothic"/>
                <a:ea typeface="+mn-lt"/>
                <a:cs typeface="+mn-lt"/>
              </a:rPr>
              <a:t>quand</a:t>
            </a:r>
            <a:r>
              <a:rPr lang="en-US">
                <a:latin typeface="Century Gothic"/>
                <a:ea typeface="+mn-lt"/>
                <a:cs typeface="+mn-lt"/>
              </a:rPr>
              <a:t> </a:t>
            </a:r>
            <a:r>
              <a:rPr lang="en-US" err="1">
                <a:latin typeface="Century Gothic"/>
                <a:ea typeface="+mn-lt"/>
                <a:cs typeface="+mn-lt"/>
              </a:rPr>
              <a:t>celle</a:t>
            </a:r>
            <a:r>
              <a:rPr lang="en-US">
                <a:latin typeface="Century Gothic"/>
                <a:ea typeface="+mn-lt"/>
                <a:cs typeface="+mn-lt"/>
              </a:rPr>
              <a:t>-ci </a:t>
            </a:r>
            <a:r>
              <a:rPr lang="en-US" err="1">
                <a:latin typeface="Century Gothic"/>
                <a:ea typeface="+mn-lt"/>
                <a:cs typeface="+mn-lt"/>
              </a:rPr>
              <a:t>est</a:t>
            </a:r>
            <a:r>
              <a:rPr lang="en-US">
                <a:latin typeface="Century Gothic"/>
                <a:ea typeface="+mn-lt"/>
                <a:cs typeface="+mn-lt"/>
              </a:rPr>
              <a:t> </a:t>
            </a:r>
            <a:r>
              <a:rPr lang="en-US" err="1">
                <a:latin typeface="Century Gothic"/>
                <a:ea typeface="+mn-lt"/>
                <a:cs typeface="+mn-lt"/>
              </a:rPr>
              <a:t>inclinée</a:t>
            </a:r>
            <a:r>
              <a:rPr lang="en-US">
                <a:latin typeface="Century Gothic"/>
                <a:ea typeface="+mn-lt"/>
                <a:cs typeface="+mn-lt"/>
              </a:rPr>
              <a:t> </a:t>
            </a:r>
          </a:p>
          <a:p>
            <a:pPr marL="285750" indent="-285750">
              <a:lnSpc>
                <a:spcPct val="150000"/>
              </a:lnSpc>
              <a:buFont typeface="Calibri"/>
              <a:buChar char="-"/>
            </a:pPr>
            <a:r>
              <a:rPr lang="en-US" b="1">
                <a:latin typeface="Century Gothic"/>
                <a:ea typeface="+mn-lt"/>
                <a:cs typeface="+mn-lt"/>
              </a:rPr>
              <a:t>Non </a:t>
            </a:r>
            <a:r>
              <a:rPr lang="en-US" b="1" err="1">
                <a:latin typeface="Century Gothic"/>
                <a:ea typeface="+mn-lt"/>
                <a:cs typeface="+mn-lt"/>
              </a:rPr>
              <a:t>collantes</a:t>
            </a:r>
            <a:endParaRPr lang="en-US" b="1">
              <a:latin typeface="Century Gothic"/>
              <a:ea typeface="+mn-lt"/>
              <a:cs typeface="+mn-lt"/>
            </a:endParaRPr>
          </a:p>
          <a:p>
            <a:pPr algn="ctr">
              <a:lnSpc>
                <a:spcPct val="150000"/>
              </a:lnSpc>
            </a:pPr>
            <a:endParaRPr lang="en-US">
              <a:latin typeface="Calibri" panose="020F0502020204030204"/>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3"/>
          <a:stretch>
            <a:fillRect/>
          </a:stretch>
        </p:blipFill>
        <p:spPr>
          <a:xfrm>
            <a:off x="2228095" y="249586"/>
            <a:ext cx="929627" cy="940348"/>
          </a:xfrm>
          <a:prstGeom prst="rect">
            <a:avLst/>
          </a:prstGeom>
        </p:spPr>
      </p:pic>
      <p:pic>
        <p:nvPicPr>
          <p:cNvPr id="9" name="Picture 18">
            <a:extLst>
              <a:ext uri="{FF2B5EF4-FFF2-40B4-BE49-F238E27FC236}">
                <a16:creationId xmlns:a16="http://schemas.microsoft.com/office/drawing/2014/main" id="{4D951F23-F3DD-4FAC-0F6C-3A8A9FDA98E1}"/>
              </a:ext>
            </a:extLst>
          </p:cNvPr>
          <p:cNvPicPr>
            <a:picLocks noChangeAspect="1"/>
          </p:cNvPicPr>
          <p:nvPr/>
        </p:nvPicPr>
        <p:blipFill>
          <a:blip r:embed="rId4"/>
          <a:stretch>
            <a:fillRect/>
          </a:stretch>
        </p:blipFill>
        <p:spPr>
          <a:xfrm>
            <a:off x="3329981" y="250815"/>
            <a:ext cx="860627" cy="859434"/>
          </a:xfrm>
          <a:prstGeom prst="rect">
            <a:avLst/>
          </a:prstGeom>
        </p:spPr>
      </p:pic>
      <p:pic>
        <p:nvPicPr>
          <p:cNvPr id="12" name="Picture 12">
            <a:extLst>
              <a:ext uri="{FF2B5EF4-FFF2-40B4-BE49-F238E27FC236}">
                <a16:creationId xmlns:a16="http://schemas.microsoft.com/office/drawing/2014/main" id="{82E756E4-7B3D-3A02-AE0F-846F7B69B63D}"/>
              </a:ext>
            </a:extLst>
          </p:cNvPr>
          <p:cNvPicPr>
            <a:picLocks noChangeAspect="1"/>
          </p:cNvPicPr>
          <p:nvPr/>
        </p:nvPicPr>
        <p:blipFill>
          <a:blip r:embed="rId5"/>
          <a:stretch>
            <a:fillRect/>
          </a:stretch>
        </p:blipFill>
        <p:spPr>
          <a:xfrm>
            <a:off x="652183" y="5962339"/>
            <a:ext cx="1640541" cy="1177738"/>
          </a:xfrm>
          <a:prstGeom prst="rect">
            <a:avLst/>
          </a:prstGeom>
        </p:spPr>
      </p:pic>
      <p:pic>
        <p:nvPicPr>
          <p:cNvPr id="13" name="Picture 13" descr="A picture containing eaten&#10;&#10;Description automatically generated">
            <a:extLst>
              <a:ext uri="{FF2B5EF4-FFF2-40B4-BE49-F238E27FC236}">
                <a16:creationId xmlns:a16="http://schemas.microsoft.com/office/drawing/2014/main" id="{7EFE22CE-1C22-9032-A193-EF57A38FE186}"/>
              </a:ext>
            </a:extLst>
          </p:cNvPr>
          <p:cNvPicPr>
            <a:picLocks noChangeAspect="1"/>
          </p:cNvPicPr>
          <p:nvPr/>
        </p:nvPicPr>
        <p:blipFill>
          <a:blip r:embed="rId6"/>
          <a:stretch>
            <a:fillRect/>
          </a:stretch>
        </p:blipFill>
        <p:spPr>
          <a:xfrm>
            <a:off x="651342" y="7316632"/>
            <a:ext cx="1628775" cy="1695450"/>
          </a:xfrm>
          <a:prstGeom prst="rect">
            <a:avLst/>
          </a:prstGeom>
        </p:spPr>
      </p:pic>
      <p:sp>
        <p:nvSpPr>
          <p:cNvPr id="5" name="TextBox 4">
            <a:extLst>
              <a:ext uri="{FF2B5EF4-FFF2-40B4-BE49-F238E27FC236}">
                <a16:creationId xmlns:a16="http://schemas.microsoft.com/office/drawing/2014/main" id="{C793A208-1F1A-406D-D115-1FF3B59B0E2C}"/>
              </a:ext>
            </a:extLst>
          </p:cNvPr>
          <p:cNvSpPr txBox="1"/>
          <p:nvPr/>
        </p:nvSpPr>
        <p:spPr>
          <a:xfrm>
            <a:off x="223442" y="9221082"/>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4" name="TextBox 13">
            <a:extLst>
              <a:ext uri="{FF2B5EF4-FFF2-40B4-BE49-F238E27FC236}">
                <a16:creationId xmlns:a16="http://schemas.microsoft.com/office/drawing/2014/main" id="{905D7A53-0D7E-5DB3-947B-AF759CFE393C}"/>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7"/>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8"/>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9"/>
              </a:rPr>
              <a:t>10.3390/ijerph18105125</a:t>
            </a:r>
            <a:endParaRPr lang="en-US" sz="600">
              <a:ea typeface="Calibri"/>
              <a:cs typeface="Calibri"/>
            </a:endParaRPr>
          </a:p>
        </p:txBody>
      </p:sp>
    </p:spTree>
    <p:extLst>
      <p:ext uri="{BB962C8B-B14F-4D97-AF65-F5344CB8AC3E}">
        <p14:creationId xmlns:p14="http://schemas.microsoft.com/office/powerpoint/2010/main" val="22127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B8609-272D-DA56-9DDF-23162920BCE6}"/>
              </a:ext>
            </a:extLst>
          </p:cNvPr>
          <p:cNvSpPr/>
          <p:nvPr/>
        </p:nvSpPr>
        <p:spPr>
          <a:xfrm>
            <a:off x="200493" y="5080408"/>
            <a:ext cx="7379401" cy="458804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908F92-92D6-B0C0-419B-00A9C9F0786E}"/>
              </a:ext>
            </a:extLst>
          </p:cNvPr>
          <p:cNvSpPr txBox="1"/>
          <p:nvPr/>
        </p:nvSpPr>
        <p:spPr>
          <a:xfrm>
            <a:off x="1270289" y="5079228"/>
            <a:ext cx="6299822" cy="3916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sz="2400">
              <a:latin typeface="Century Gothic"/>
            </a:endParaRPr>
          </a:p>
          <a:p>
            <a:pPr marL="1200150" lvl="2" indent="-285750">
              <a:lnSpc>
                <a:spcPct val="150000"/>
              </a:lnSpc>
              <a:buFont typeface="Calibri,Sans-Serif"/>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fourchette</a:t>
            </a:r>
          </a:p>
          <a:p>
            <a:pPr marL="1657350" lvl="3" indent="-285750">
              <a:lnSpc>
                <a:spcPct val="150000"/>
              </a:lnSpc>
              <a:buFont typeface="Calibri,Sans-Serif"/>
              <a:buChar char="-"/>
            </a:pPr>
            <a:r>
              <a:rPr lang="en-US" b="1">
                <a:latin typeface="Century Gothic"/>
                <a:ea typeface="+mn-lt"/>
                <a:cs typeface="+mn-lt"/>
              </a:rPr>
              <a:t>Ne goutte </a:t>
            </a:r>
            <a:r>
              <a:rPr lang="en-US" b="1" err="1">
                <a:latin typeface="Century Gothic"/>
                <a:ea typeface="+mn-lt"/>
                <a:cs typeface="+mn-lt"/>
              </a:rPr>
              <a:t>ni</a:t>
            </a:r>
            <a:r>
              <a:rPr lang="en-US" b="1">
                <a:latin typeface="Century Gothic"/>
                <a:ea typeface="+mn-lt"/>
                <a:cs typeface="+mn-lt"/>
              </a:rPr>
              <a:t> ne </a:t>
            </a:r>
            <a:r>
              <a:rPr lang="en-US" b="1" err="1">
                <a:latin typeface="Century Gothic"/>
                <a:ea typeface="+mn-lt"/>
                <a:cs typeface="+mn-lt"/>
              </a:rPr>
              <a:t>s'</a:t>
            </a:r>
            <a:r>
              <a:rPr lang="en-US" b="1" u="sng" err="1">
                <a:latin typeface="Century Gothic"/>
                <a:ea typeface="+mn-lt"/>
                <a:cs typeface="+mn-lt"/>
              </a:rPr>
              <a:t>é</a:t>
            </a:r>
            <a:r>
              <a:rPr lang="en-US" b="1" err="1">
                <a:latin typeface="Century Gothic"/>
                <a:ea typeface="+mn-lt"/>
                <a:cs typeface="+mn-lt"/>
              </a:rPr>
              <a:t>coule</a:t>
            </a:r>
            <a:r>
              <a:rPr lang="en-US">
                <a:latin typeface="Century Gothic"/>
                <a:ea typeface="+mn-lt"/>
                <a:cs typeface="+mn-lt"/>
              </a:rPr>
              <a:t> entre les dents de la fourchette</a:t>
            </a:r>
            <a:endParaRPr lang="en-US"/>
          </a:p>
          <a:p>
            <a:pPr marL="285750"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Sans-Serif"/>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a:t>
            </a:r>
            <a:r>
              <a:rPr lang="en-US" b="1" u="sng" err="1">
                <a:latin typeface="Century Gothic"/>
                <a:ea typeface="+mn-lt"/>
                <a:cs typeface="+mn-lt"/>
              </a:rPr>
              <a:t>cuillère</a:t>
            </a:r>
            <a:endParaRPr lang="en-US" b="1" u="sng">
              <a:latin typeface="Century Gothic"/>
              <a:ea typeface="+mn-lt"/>
              <a:cs typeface="+mn-lt"/>
            </a:endParaRPr>
          </a:p>
          <a:p>
            <a:pPr marL="1657350" lvl="3" indent="-285750">
              <a:lnSpc>
                <a:spcPct val="150000"/>
              </a:lnSpc>
              <a:buFont typeface="Calibri,Sans-Serif"/>
              <a:buChar char="-"/>
            </a:pPr>
            <a:r>
              <a:rPr lang="en-US" b="1" err="1">
                <a:latin typeface="Century Gothic"/>
                <a:ea typeface="+mn-lt"/>
                <a:cs typeface="+mn-lt"/>
              </a:rPr>
              <a:t>Tombent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un bloc</a:t>
            </a:r>
            <a:r>
              <a:rPr lang="en-US">
                <a:latin typeface="Century Gothic"/>
                <a:ea typeface="+mn-lt"/>
                <a:cs typeface="+mn-lt"/>
              </a:rPr>
              <a:t> de la </a:t>
            </a:r>
            <a:r>
              <a:rPr lang="en-US" err="1">
                <a:latin typeface="Century Gothic"/>
                <a:ea typeface="+mn-lt"/>
                <a:cs typeface="+mn-lt"/>
              </a:rPr>
              <a:t>cuillère</a:t>
            </a:r>
            <a:r>
              <a:rPr lang="en-US">
                <a:latin typeface="Century Gothic"/>
                <a:ea typeface="+mn-lt"/>
                <a:cs typeface="+mn-lt"/>
              </a:rPr>
              <a:t> </a:t>
            </a:r>
            <a:r>
              <a:rPr lang="en-US" err="1">
                <a:latin typeface="Century Gothic"/>
                <a:ea typeface="+mn-lt"/>
                <a:cs typeface="+mn-lt"/>
              </a:rPr>
              <a:t>inclinée</a:t>
            </a:r>
            <a:endParaRPr lang="en-US">
              <a:latin typeface="Century Gothic"/>
              <a:ea typeface="+mn-lt"/>
              <a:cs typeface="+mn-lt"/>
            </a:endParaRPr>
          </a:p>
          <a:p>
            <a:pPr lvl="2">
              <a:lnSpc>
                <a:spcPct val="150000"/>
              </a:lnSpc>
            </a:pPr>
            <a:endParaRPr lang="en-US" b="1" u="sng">
              <a:latin typeface="Century Gothic"/>
              <a:cs typeface="Calibri" panose="020F0502020204030204"/>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194524" y="150296"/>
            <a:ext cx="7631081" cy="4887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err="1">
                <a:latin typeface="Century Gothic"/>
                <a:ea typeface="+mn-lt"/>
                <a:cs typeface="+mn-lt"/>
              </a:rPr>
              <a:t>Haché</a:t>
            </a:r>
            <a:r>
              <a:rPr lang="en-US" sz="2400" b="1">
                <a:latin typeface="Century Gothic"/>
                <a:ea typeface="+mn-lt"/>
                <a:cs typeface="+mn-lt"/>
              </a:rPr>
              <a:t> </a:t>
            </a:r>
            <a:r>
              <a:rPr lang="en-US" sz="2400" b="1" err="1">
                <a:latin typeface="Century Gothic"/>
                <a:ea typeface="+mn-lt"/>
                <a:cs typeface="+mn-lt"/>
              </a:rPr>
              <a:t>lubrifié</a:t>
            </a:r>
            <a:endParaRPr lang="en-US" sz="2400" b="1">
              <a:latin typeface="Century Gothic"/>
              <a:ea typeface="+mn-lt"/>
              <a:cs typeface="+mn-lt"/>
            </a:endParaRPr>
          </a:p>
          <a:p>
            <a:pPr algn="ctr">
              <a:lnSpc>
                <a:spcPct val="150000"/>
              </a:lnSpc>
            </a:pPr>
            <a:r>
              <a:rPr lang="en-US" sz="2400" b="1" err="1">
                <a:latin typeface="Century Gothic"/>
                <a:ea typeface="+mn-lt"/>
                <a:cs typeface="+mn-lt"/>
              </a:rPr>
              <a:t>Qu'est-ce</a:t>
            </a:r>
            <a:r>
              <a:rPr lang="en-US" sz="2400" b="1">
                <a:latin typeface="Century Gothic"/>
                <a:ea typeface="+mn-lt"/>
                <a:cs typeface="+mn-lt"/>
              </a:rPr>
              <a:t> que la </a:t>
            </a:r>
            <a:r>
              <a:rPr lang="en-US" sz="2400" b="1" err="1">
                <a:latin typeface="Century Gothic"/>
                <a:ea typeface="+mn-lt"/>
                <a:cs typeface="+mn-lt"/>
              </a:rPr>
              <a:t>nourriture</a:t>
            </a:r>
            <a:r>
              <a:rPr lang="en-US" sz="2400" b="1">
                <a:latin typeface="Century Gothic"/>
                <a:ea typeface="+mn-lt"/>
                <a:cs typeface="+mn-lt"/>
              </a:rPr>
              <a:t> </a:t>
            </a:r>
            <a:r>
              <a:rPr lang="en-US" sz="2400" b="1" err="1">
                <a:latin typeface="Century Gothic"/>
                <a:ea typeface="+mn-lt"/>
                <a:cs typeface="+mn-lt"/>
              </a:rPr>
              <a:t>haché</a:t>
            </a:r>
            <a:r>
              <a:rPr lang="en-US" sz="2400" b="1">
                <a:latin typeface="Century Gothic"/>
                <a:ea typeface="+mn-lt"/>
                <a:cs typeface="+mn-lt"/>
              </a:rPr>
              <a:t> </a:t>
            </a:r>
            <a:r>
              <a:rPr lang="en-US" sz="2400" b="1" err="1">
                <a:latin typeface="Century Gothic"/>
                <a:ea typeface="+mn-lt"/>
                <a:cs typeface="+mn-lt"/>
              </a:rPr>
              <a:t>lubrifiée</a:t>
            </a:r>
            <a:r>
              <a:rPr lang="en-US" sz="2400" b="1">
                <a:latin typeface="Century Gothic"/>
                <a:ea typeface="+mn-lt"/>
                <a:cs typeface="+mn-lt"/>
              </a:rPr>
              <a:t>:</a:t>
            </a:r>
            <a:endParaRPr lang="en-US" sz="2400">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Aliments </a:t>
            </a:r>
            <a:r>
              <a:rPr lang="en-US" b="1" err="1">
                <a:latin typeface="Century Gothic"/>
                <a:ea typeface="+mn-lt"/>
                <a:cs typeface="+mn-lt"/>
              </a:rPr>
              <a:t>tendres</a:t>
            </a:r>
            <a:r>
              <a:rPr lang="en-US" b="1">
                <a:latin typeface="Century Gothic"/>
                <a:ea typeface="+mn-lt"/>
                <a:cs typeface="+mn-lt"/>
              </a:rPr>
              <a:t> et </a:t>
            </a:r>
            <a:r>
              <a:rPr lang="en-US" b="1" err="1">
                <a:latin typeface="Century Gothic"/>
                <a:ea typeface="+mn-lt"/>
                <a:cs typeface="+mn-lt"/>
              </a:rPr>
              <a:t>lubrifiés</a:t>
            </a:r>
            <a:r>
              <a:rPr lang="en-US">
                <a:latin typeface="Century Gothic"/>
                <a:ea typeface="+mn-lt"/>
                <a:cs typeface="+mn-lt"/>
              </a:rPr>
              <a:t>, </a:t>
            </a:r>
            <a:r>
              <a:rPr lang="en-US" b="1">
                <a:latin typeface="Century Gothic"/>
                <a:ea typeface="+mn-lt"/>
                <a:cs typeface="+mn-lt"/>
              </a:rPr>
              <a:t>sans </a:t>
            </a:r>
            <a:r>
              <a:rPr lang="en-US" b="1" err="1">
                <a:latin typeface="Century Gothic"/>
                <a:ea typeface="+mn-lt"/>
                <a:cs typeface="+mn-lt"/>
              </a:rPr>
              <a:t>liquide</a:t>
            </a:r>
            <a:r>
              <a:rPr lang="en-US">
                <a:latin typeface="Century Gothic"/>
                <a:ea typeface="+mn-lt"/>
                <a:cs typeface="+mn-lt"/>
              </a:rPr>
              <a:t> se </a:t>
            </a:r>
            <a:r>
              <a:rPr lang="en-US" err="1">
                <a:latin typeface="Century Gothic"/>
                <a:ea typeface="+mn-lt"/>
                <a:cs typeface="+mn-lt"/>
              </a:rPr>
              <a:t>séparant</a:t>
            </a:r>
            <a:r>
              <a:rPr lang="en-US">
                <a:latin typeface="Century Gothic"/>
                <a:ea typeface="+mn-lt"/>
                <a:cs typeface="+mn-lt"/>
              </a:rPr>
              <a:t> du </a:t>
            </a:r>
            <a:r>
              <a:rPr lang="en-US" err="1">
                <a:latin typeface="Century Gothic"/>
                <a:ea typeface="+mn-lt"/>
                <a:cs typeface="+mn-lt"/>
              </a:rPr>
              <a:t>solide</a:t>
            </a:r>
            <a:r>
              <a:rPr lang="en-US">
                <a:latin typeface="Century Gothic"/>
                <a:ea typeface="+mn-lt"/>
                <a:cs typeface="+mn-lt"/>
              </a:rPr>
              <a:t> </a:t>
            </a:r>
          </a:p>
          <a:p>
            <a:pPr marL="285750" indent="-285750">
              <a:lnSpc>
                <a:spcPct val="150000"/>
              </a:lnSpc>
              <a:buFont typeface="Calibri,Sans-Serif"/>
              <a:buChar char="-"/>
            </a:pPr>
            <a:r>
              <a:rPr lang="en-US">
                <a:latin typeface="Century Gothic"/>
                <a:ea typeface="+mn-lt"/>
                <a:cs typeface="+mn-lt"/>
              </a:rPr>
              <a:t>Il </a:t>
            </a:r>
            <a:r>
              <a:rPr lang="en-US" err="1">
                <a:latin typeface="Century Gothic"/>
                <a:ea typeface="+mn-lt"/>
                <a:cs typeface="+mn-lt"/>
              </a:rPr>
              <a:t>n’est</a:t>
            </a:r>
            <a:r>
              <a:rPr lang="en-US">
                <a:latin typeface="Century Gothic"/>
                <a:ea typeface="+mn-lt"/>
                <a:cs typeface="+mn-lt"/>
              </a:rPr>
              <a:t> </a:t>
            </a:r>
            <a:r>
              <a:rPr lang="en-US" b="1">
                <a:latin typeface="Century Gothic"/>
                <a:ea typeface="+mn-lt"/>
                <a:cs typeface="+mn-lt"/>
              </a:rPr>
              <a:t>pas </a:t>
            </a:r>
            <a:r>
              <a:rPr lang="en-US" b="1" err="1">
                <a:latin typeface="Century Gothic"/>
                <a:ea typeface="+mn-lt"/>
                <a:cs typeface="+mn-lt"/>
              </a:rPr>
              <a:t>nécessaire</a:t>
            </a:r>
            <a:r>
              <a:rPr lang="en-US" b="1">
                <a:latin typeface="Century Gothic"/>
                <a:ea typeface="+mn-lt"/>
                <a:cs typeface="+mn-lt"/>
              </a:rPr>
              <a:t> de </a:t>
            </a:r>
            <a:r>
              <a:rPr lang="en-US" b="1" err="1">
                <a:latin typeface="Century Gothic"/>
                <a:ea typeface="+mn-lt"/>
                <a:cs typeface="+mn-lt"/>
              </a:rPr>
              <a:t>croquer</a:t>
            </a:r>
            <a:r>
              <a:rPr lang="en-US">
                <a:latin typeface="Century Gothic"/>
                <a:ea typeface="+mn-lt"/>
                <a:cs typeface="+mn-lt"/>
              </a:rPr>
              <a:t> </a:t>
            </a:r>
            <a:r>
              <a:rPr lang="en-US" err="1">
                <a:latin typeface="Century Gothic"/>
                <a:ea typeface="+mn-lt"/>
                <a:cs typeface="+mn-lt"/>
              </a:rPr>
              <a:t>l’aliment</a:t>
            </a:r>
            <a:r>
              <a:rPr lang="en-US">
                <a:latin typeface="Century Gothic"/>
                <a:ea typeface="+mn-lt"/>
                <a:cs typeface="+mn-lt"/>
              </a:rPr>
              <a:t> </a:t>
            </a:r>
          </a:p>
          <a:p>
            <a:pPr marL="285750" indent="-285750">
              <a:lnSpc>
                <a:spcPct val="150000"/>
              </a:lnSpc>
              <a:buFont typeface="Calibri,Sans-Serif"/>
              <a:buChar char="-"/>
            </a:pPr>
            <a:r>
              <a:rPr lang="en-US">
                <a:latin typeface="Century Gothic"/>
                <a:ea typeface="+mn-lt"/>
                <a:cs typeface="+mn-lt"/>
              </a:rPr>
              <a:t>Il faut </a:t>
            </a:r>
            <a:r>
              <a:rPr lang="en-US" err="1">
                <a:latin typeface="Century Gothic"/>
                <a:ea typeface="+mn-lt"/>
                <a:cs typeface="+mn-lt"/>
              </a:rPr>
              <a:t>être</a:t>
            </a:r>
            <a:r>
              <a:rPr lang="en-US">
                <a:latin typeface="Century Gothic"/>
                <a:ea typeface="+mn-lt"/>
                <a:cs typeface="+mn-lt"/>
              </a:rPr>
              <a:t> capable de </a:t>
            </a:r>
            <a:r>
              <a:rPr lang="en-US" b="1" err="1">
                <a:latin typeface="Century Gothic"/>
                <a:ea typeface="+mn-lt"/>
                <a:cs typeface="+mn-lt"/>
              </a:rPr>
              <a:t>mastiquer</a:t>
            </a:r>
            <a:r>
              <a:rPr lang="en-US" b="1">
                <a:latin typeface="Century Gothic"/>
                <a:ea typeface="+mn-lt"/>
                <a:cs typeface="+mn-lt"/>
              </a:rPr>
              <a:t> </a:t>
            </a:r>
            <a:r>
              <a:rPr lang="en-US" b="1" i="1">
                <a:latin typeface="Century Gothic"/>
                <a:ea typeface="+mn-lt"/>
                <a:cs typeface="+mn-lt"/>
              </a:rPr>
              <a:t>un petit peu</a:t>
            </a:r>
            <a:r>
              <a:rPr lang="en-US">
                <a:latin typeface="Century Gothic"/>
                <a:ea typeface="+mn-lt"/>
                <a:cs typeface="+mn-lt"/>
              </a:rPr>
              <a:t> </a:t>
            </a:r>
          </a:p>
          <a:p>
            <a:pPr marL="285750" indent="-285750">
              <a:lnSpc>
                <a:spcPct val="150000"/>
              </a:lnSpc>
              <a:buFont typeface="Calibri,Sans-Serif"/>
              <a:buChar char="-"/>
            </a:pPr>
            <a:r>
              <a:rPr lang="en-US">
                <a:latin typeface="Century Gothic"/>
                <a:ea typeface="+mn-lt"/>
                <a:cs typeface="+mn-lt"/>
              </a:rPr>
              <a:t>La </a:t>
            </a:r>
            <a:r>
              <a:rPr lang="en-US" b="1">
                <a:latin typeface="Century Gothic"/>
                <a:ea typeface="+mn-lt"/>
                <a:cs typeface="+mn-lt"/>
              </a:rPr>
              <a:t>taille des </a:t>
            </a:r>
            <a:r>
              <a:rPr lang="en-US" b="1" err="1">
                <a:latin typeface="Century Gothic"/>
                <a:ea typeface="+mn-lt"/>
                <a:cs typeface="+mn-lt"/>
              </a:rPr>
              <a:t>particules</a:t>
            </a:r>
            <a:r>
              <a:rPr lang="en-US" b="1">
                <a:latin typeface="Century Gothic"/>
                <a:ea typeface="+mn-lt"/>
                <a:cs typeface="+mn-lt"/>
              </a:rPr>
              <a:t> </a:t>
            </a:r>
            <a:r>
              <a:rPr lang="en-US" b="1" err="1">
                <a:latin typeface="Century Gothic"/>
                <a:ea typeface="+mn-lt"/>
                <a:cs typeface="+mn-lt"/>
              </a:rPr>
              <a:t>est</a:t>
            </a:r>
            <a:r>
              <a:rPr lang="en-US" b="1">
                <a:latin typeface="Century Gothic"/>
                <a:ea typeface="+mn-lt"/>
                <a:cs typeface="+mn-lt"/>
              </a:rPr>
              <a:t> petite </a:t>
            </a:r>
          </a:p>
          <a:p>
            <a:pPr marL="285750" indent="-285750">
              <a:lnSpc>
                <a:spcPct val="150000"/>
              </a:lnSpc>
              <a:buFont typeface="Calibri,Sans-Serif"/>
              <a:buChar char="-"/>
            </a:pPr>
            <a:r>
              <a:rPr lang="en-US">
                <a:latin typeface="Century Gothic"/>
                <a:ea typeface="+mn-lt"/>
                <a:cs typeface="+mn-lt"/>
              </a:rPr>
              <a:t>Les petits </a:t>
            </a:r>
            <a:r>
              <a:rPr lang="en-US" b="1">
                <a:latin typeface="Century Gothic"/>
                <a:ea typeface="+mn-lt"/>
                <a:cs typeface="+mn-lt"/>
              </a:rPr>
              <a:t>morceaux </a:t>
            </a:r>
            <a:r>
              <a:rPr lang="en-US" b="1" err="1">
                <a:latin typeface="Century Gothic"/>
                <a:ea typeface="+mn-lt"/>
                <a:cs typeface="+mn-lt"/>
              </a:rPr>
              <a:t>peuvent</a:t>
            </a:r>
            <a:r>
              <a:rPr lang="en-US" b="1">
                <a:latin typeface="Century Gothic"/>
                <a:ea typeface="+mn-lt"/>
                <a:cs typeface="+mn-lt"/>
              </a:rPr>
              <a:t> </a:t>
            </a:r>
            <a:r>
              <a:rPr lang="en-US" b="1" err="1">
                <a:latin typeface="Century Gothic"/>
                <a:ea typeface="+mn-lt"/>
                <a:cs typeface="+mn-lt"/>
              </a:rPr>
              <a:t>être</a:t>
            </a:r>
            <a:r>
              <a:rPr lang="en-US" b="1">
                <a:latin typeface="Century Gothic"/>
                <a:ea typeface="+mn-lt"/>
                <a:cs typeface="+mn-lt"/>
              </a:rPr>
              <a:t> </a:t>
            </a:r>
            <a:r>
              <a:rPr lang="en-US" b="1" err="1">
                <a:latin typeface="Century Gothic"/>
                <a:ea typeface="+mn-lt"/>
                <a:cs typeface="+mn-lt"/>
              </a:rPr>
              <a:t>écrasés</a:t>
            </a:r>
            <a:r>
              <a:rPr lang="en-US" b="1">
                <a:latin typeface="Century Gothic"/>
                <a:ea typeface="+mn-lt"/>
                <a:cs typeface="+mn-lt"/>
              </a:rPr>
              <a:t> avec la langue </a:t>
            </a:r>
          </a:p>
          <a:p>
            <a:pPr marL="285750" indent="-285750">
              <a:lnSpc>
                <a:spcPct val="150000"/>
              </a:lnSpc>
              <a:buFont typeface="Calibri,Sans-Serif"/>
              <a:buChar char="-"/>
            </a:pPr>
            <a:r>
              <a:rPr lang="en-US" err="1">
                <a:latin typeface="Century Gothic"/>
                <a:ea typeface="+mn-lt"/>
                <a:cs typeface="+mn-lt"/>
              </a:rPr>
              <a:t>Ils</a:t>
            </a:r>
            <a:r>
              <a:rPr lang="en-US">
                <a:latin typeface="Century Gothic"/>
                <a:ea typeface="+mn-lt"/>
                <a:cs typeface="+mn-lt"/>
              </a:rPr>
              <a:t> </a:t>
            </a:r>
            <a:r>
              <a:rPr lang="en-US" err="1">
                <a:latin typeface="Century Gothic"/>
                <a:ea typeface="+mn-lt"/>
                <a:cs typeface="+mn-lt"/>
              </a:rPr>
              <a:t>peuvent</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a:t>
            </a:r>
            <a:r>
              <a:rPr lang="en-US" b="1" err="1">
                <a:latin typeface="Century Gothic"/>
                <a:ea typeface="+mn-lt"/>
                <a:cs typeface="+mn-lt"/>
              </a:rPr>
              <a:t>facilement</a:t>
            </a:r>
            <a:r>
              <a:rPr lang="en-US" b="1">
                <a:latin typeface="Century Gothic"/>
                <a:ea typeface="+mn-lt"/>
                <a:cs typeface="+mn-lt"/>
              </a:rPr>
              <a:t> </a:t>
            </a:r>
            <a:r>
              <a:rPr lang="en-US" b="1" err="1">
                <a:latin typeface="Century Gothic"/>
                <a:ea typeface="+mn-lt"/>
                <a:cs typeface="+mn-lt"/>
              </a:rPr>
              <a:t>écrasés</a:t>
            </a:r>
            <a:r>
              <a:rPr lang="en-US">
                <a:latin typeface="Century Gothic"/>
                <a:ea typeface="+mn-lt"/>
                <a:cs typeface="+mn-lt"/>
              </a:rPr>
              <a:t> à </a:t>
            </a:r>
            <a:r>
              <a:rPr lang="en-US" err="1">
                <a:latin typeface="Century Gothic"/>
                <a:ea typeface="+mn-lt"/>
                <a:cs typeface="+mn-lt"/>
              </a:rPr>
              <a:t>l’aide</a:t>
            </a:r>
            <a:r>
              <a:rPr lang="en-US">
                <a:latin typeface="Century Gothic"/>
                <a:ea typeface="+mn-lt"/>
                <a:cs typeface="+mn-lt"/>
              </a:rPr>
              <a:t> </a:t>
            </a:r>
            <a:r>
              <a:rPr lang="en-US" err="1">
                <a:latin typeface="Century Gothic"/>
                <a:ea typeface="+mn-lt"/>
                <a:cs typeface="+mn-lt"/>
              </a:rPr>
              <a:t>d’une</a:t>
            </a:r>
            <a:r>
              <a:rPr lang="en-US">
                <a:latin typeface="Century Gothic"/>
                <a:ea typeface="+mn-lt"/>
                <a:cs typeface="+mn-lt"/>
              </a:rPr>
              <a:t> </a:t>
            </a:r>
            <a:r>
              <a:rPr lang="en-US" err="1">
                <a:latin typeface="Century Gothic"/>
                <a:ea typeface="+mn-lt"/>
                <a:cs typeface="+mn-lt"/>
              </a:rPr>
              <a:t>légère</a:t>
            </a:r>
            <a:r>
              <a:rPr lang="en-US">
                <a:latin typeface="Century Gothic"/>
                <a:ea typeface="+mn-lt"/>
                <a:cs typeface="+mn-lt"/>
              </a:rPr>
              <a:t> pression de la fourchette </a:t>
            </a:r>
          </a:p>
          <a:p>
            <a:pPr marL="285750" indent="-285750">
              <a:lnSpc>
                <a:spcPct val="150000"/>
              </a:lnSpc>
              <a:buFont typeface="Calibri,Sans-Serif"/>
              <a:buChar char="-"/>
            </a:pPr>
            <a:r>
              <a:rPr lang="en-US" b="1" err="1">
                <a:latin typeface="Century Gothic"/>
                <a:ea typeface="+mn-lt"/>
                <a:cs typeface="+mn-lt"/>
              </a:rPr>
              <a:t>Tiennent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bloc</a:t>
            </a:r>
            <a:r>
              <a:rPr lang="en-US">
                <a:latin typeface="Century Gothic"/>
                <a:ea typeface="+mn-lt"/>
                <a:cs typeface="+mn-lt"/>
              </a:rPr>
              <a:t> sur la fourchette </a:t>
            </a:r>
            <a:r>
              <a:rPr lang="en-US" b="1">
                <a:latin typeface="Century Gothic"/>
                <a:ea typeface="+mn-lt"/>
                <a:cs typeface="+mn-lt"/>
              </a:rPr>
              <a:t>sans </a:t>
            </a:r>
            <a:r>
              <a:rPr lang="en-US" b="1" err="1">
                <a:latin typeface="Century Gothic"/>
                <a:ea typeface="+mn-lt"/>
                <a:cs typeface="+mn-lt"/>
              </a:rPr>
              <a:t>écoulement</a:t>
            </a:r>
            <a:r>
              <a:rPr lang="en-US" b="1">
                <a:latin typeface="Century Gothic"/>
                <a:ea typeface="+mn-lt"/>
                <a:cs typeface="+mn-lt"/>
              </a:rPr>
              <a:t> de </a:t>
            </a:r>
            <a:r>
              <a:rPr lang="en-US" b="1" err="1">
                <a:latin typeface="Century Gothic"/>
                <a:ea typeface="+mn-lt"/>
                <a:cs typeface="+mn-lt"/>
              </a:rPr>
              <a:t>liquide</a:t>
            </a:r>
            <a:r>
              <a:rPr lang="en-US">
                <a:latin typeface="Century Gothic"/>
                <a:ea typeface="+mn-lt"/>
                <a:cs typeface="+mn-lt"/>
              </a:rPr>
              <a:t> / jus et sans </a:t>
            </a:r>
            <a:r>
              <a:rPr lang="en-US" err="1">
                <a:latin typeface="Century Gothic"/>
                <a:ea typeface="+mn-lt"/>
                <a:cs typeface="+mn-lt"/>
              </a:rPr>
              <a:t>particules</a:t>
            </a:r>
            <a:r>
              <a:rPr lang="en-US">
                <a:latin typeface="Century Gothic"/>
                <a:ea typeface="+mn-lt"/>
                <a:cs typeface="+mn-lt"/>
              </a:rPr>
              <a:t> qui </a:t>
            </a:r>
            <a:r>
              <a:rPr lang="en-US" err="1">
                <a:latin typeface="Century Gothic"/>
                <a:ea typeface="+mn-lt"/>
                <a:cs typeface="+mn-lt"/>
              </a:rPr>
              <a:t>s’en</a:t>
            </a:r>
            <a:r>
              <a:rPr lang="en-US">
                <a:latin typeface="Century Gothic"/>
                <a:ea typeface="+mn-lt"/>
                <a:cs typeface="+mn-lt"/>
              </a:rPr>
              <a:t> </a:t>
            </a:r>
            <a:r>
              <a:rPr lang="en-US" err="1">
                <a:latin typeface="Century Gothic"/>
                <a:ea typeface="+mn-lt"/>
                <a:cs typeface="+mn-lt"/>
              </a:rPr>
              <a:t>échappent</a:t>
            </a:r>
            <a:endParaRPr lang="en-US">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3"/>
          <a:stretch>
            <a:fillRect/>
          </a:stretch>
        </p:blipFill>
        <p:spPr>
          <a:xfrm>
            <a:off x="2211381" y="-259316"/>
            <a:ext cx="1290966" cy="1236609"/>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4"/>
          <a:stretch>
            <a:fillRect/>
          </a:stretch>
        </p:blipFill>
        <p:spPr>
          <a:xfrm>
            <a:off x="3409990" y="145287"/>
            <a:ext cx="517702" cy="528473"/>
          </a:xfrm>
          <a:prstGeom prst="rect">
            <a:avLst/>
          </a:prstGeom>
        </p:spPr>
      </p:pic>
      <p:pic>
        <p:nvPicPr>
          <p:cNvPr id="2" name="Picture 8" descr="A picture containing food, dish, eaten&#10;&#10;Description automatically generated">
            <a:extLst>
              <a:ext uri="{FF2B5EF4-FFF2-40B4-BE49-F238E27FC236}">
                <a16:creationId xmlns:a16="http://schemas.microsoft.com/office/drawing/2014/main" id="{30FF3F7B-C019-0106-B66A-8DB17FA306BA}"/>
              </a:ext>
            </a:extLst>
          </p:cNvPr>
          <p:cNvPicPr>
            <a:picLocks noChangeAspect="1"/>
          </p:cNvPicPr>
          <p:nvPr/>
        </p:nvPicPr>
        <p:blipFill>
          <a:blip r:embed="rId5"/>
          <a:stretch>
            <a:fillRect/>
          </a:stretch>
        </p:blipFill>
        <p:spPr>
          <a:xfrm>
            <a:off x="295836" y="5238339"/>
            <a:ext cx="1734671" cy="1046224"/>
          </a:xfrm>
          <a:prstGeom prst="rect">
            <a:avLst/>
          </a:prstGeom>
        </p:spPr>
      </p:pic>
      <p:pic>
        <p:nvPicPr>
          <p:cNvPr id="25" name="Picture 25" descr="A picture containing indoor, eaten&#10;&#10;Description automatically generated">
            <a:extLst>
              <a:ext uri="{FF2B5EF4-FFF2-40B4-BE49-F238E27FC236}">
                <a16:creationId xmlns:a16="http://schemas.microsoft.com/office/drawing/2014/main" id="{0F6CE92C-94AA-06BC-DB7A-D280AFC1E5EC}"/>
              </a:ext>
            </a:extLst>
          </p:cNvPr>
          <p:cNvPicPr>
            <a:picLocks noChangeAspect="1"/>
          </p:cNvPicPr>
          <p:nvPr/>
        </p:nvPicPr>
        <p:blipFill>
          <a:blip r:embed="rId6"/>
          <a:stretch>
            <a:fillRect/>
          </a:stretch>
        </p:blipFill>
        <p:spPr>
          <a:xfrm>
            <a:off x="558879" y="7247569"/>
            <a:ext cx="1382806" cy="1806949"/>
          </a:xfrm>
          <a:prstGeom prst="rect">
            <a:avLst/>
          </a:prstGeom>
        </p:spPr>
      </p:pic>
      <p:pic>
        <p:nvPicPr>
          <p:cNvPr id="26" name="Picture 26" descr="A picture containing indoor&#10;&#10;Description automatically generated">
            <a:extLst>
              <a:ext uri="{FF2B5EF4-FFF2-40B4-BE49-F238E27FC236}">
                <a16:creationId xmlns:a16="http://schemas.microsoft.com/office/drawing/2014/main" id="{3041CDA8-DE73-6CF9-6F57-F32CBF4C4FBA}"/>
              </a:ext>
            </a:extLst>
          </p:cNvPr>
          <p:cNvPicPr>
            <a:picLocks noChangeAspect="1"/>
          </p:cNvPicPr>
          <p:nvPr/>
        </p:nvPicPr>
        <p:blipFill>
          <a:blip r:embed="rId7"/>
          <a:stretch>
            <a:fillRect/>
          </a:stretch>
        </p:blipFill>
        <p:spPr>
          <a:xfrm rot="16200000">
            <a:off x="818309" y="5928046"/>
            <a:ext cx="689723" cy="1734671"/>
          </a:xfrm>
          <a:prstGeom prst="rect">
            <a:avLst/>
          </a:prstGeom>
        </p:spPr>
      </p:pic>
      <p:sp>
        <p:nvSpPr>
          <p:cNvPr id="6" name="TextBox 5">
            <a:extLst>
              <a:ext uri="{FF2B5EF4-FFF2-40B4-BE49-F238E27FC236}">
                <a16:creationId xmlns:a16="http://schemas.microsoft.com/office/drawing/2014/main" id="{00A0E3FF-8F25-0554-E3E6-4700C5FD98DC}"/>
              </a:ext>
            </a:extLst>
          </p:cNvPr>
          <p:cNvSpPr txBox="1"/>
          <p:nvPr/>
        </p:nvSpPr>
        <p:spPr>
          <a:xfrm>
            <a:off x="223442" y="9221082"/>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0" name="TextBox 9">
            <a:extLst>
              <a:ext uri="{FF2B5EF4-FFF2-40B4-BE49-F238E27FC236}">
                <a16:creationId xmlns:a16="http://schemas.microsoft.com/office/drawing/2014/main" id="{F5EC32D7-3B43-2174-F8E9-592A24C03E50}"/>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96846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34C378-65B2-C332-F5D3-2F360C008875}"/>
              </a:ext>
            </a:extLst>
          </p:cNvPr>
          <p:cNvSpPr txBox="1"/>
          <p:nvPr/>
        </p:nvSpPr>
        <p:spPr>
          <a:xfrm>
            <a:off x="194524" y="590522"/>
            <a:ext cx="7671422" cy="4359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Petits morceaux </a:t>
            </a:r>
            <a:r>
              <a:rPr lang="en-US" sz="2400" b="1" err="1">
                <a:latin typeface="Century Gothic"/>
                <a:ea typeface="+mn-lt"/>
                <a:cs typeface="+mn-lt"/>
              </a:rPr>
              <a:t>tendres</a:t>
            </a:r>
            <a:endParaRPr lang="en-US" sz="2400" b="1" err="1">
              <a:latin typeface="Century Gothic"/>
              <a:ea typeface="Calibri"/>
              <a:cs typeface="Calibri"/>
            </a:endParaRPr>
          </a:p>
          <a:p>
            <a:pPr>
              <a:lnSpc>
                <a:spcPct val="150000"/>
              </a:lnSpc>
            </a:pPr>
            <a:endParaRPr lang="en-US" sz="2400" b="1">
              <a:latin typeface="Century Gothic"/>
              <a:ea typeface="+mn-lt"/>
              <a:cs typeface="+mn-lt"/>
            </a:endParaRPr>
          </a:p>
          <a:p>
            <a:pPr algn="ctr">
              <a:lnSpc>
                <a:spcPct val="150000"/>
              </a:lnSpc>
            </a:pPr>
            <a:r>
              <a:rPr lang="en-US" sz="2000" b="1" err="1">
                <a:latin typeface="Century Gothic"/>
                <a:ea typeface="+mn-lt"/>
                <a:cs typeface="+mn-lt"/>
              </a:rPr>
              <a:t>Qu'est-ce</a:t>
            </a:r>
            <a:r>
              <a:rPr lang="en-US" sz="2000" b="1">
                <a:latin typeface="Century Gothic"/>
                <a:ea typeface="+mn-lt"/>
                <a:cs typeface="+mn-lt"/>
              </a:rPr>
              <a:t> que la </a:t>
            </a:r>
            <a:r>
              <a:rPr lang="en-US" sz="2000" b="1" err="1">
                <a:latin typeface="Century Gothic"/>
                <a:ea typeface="+mn-lt"/>
                <a:cs typeface="+mn-lt"/>
              </a:rPr>
              <a:t>nourriture</a:t>
            </a:r>
            <a:r>
              <a:rPr lang="en-US" sz="2000" b="1">
                <a:latin typeface="Century Gothic"/>
                <a:ea typeface="+mn-lt"/>
                <a:cs typeface="+mn-lt"/>
              </a:rPr>
              <a:t> petits morceaux </a:t>
            </a:r>
            <a:r>
              <a:rPr lang="en-US" sz="2000" b="1" err="1">
                <a:latin typeface="Century Gothic"/>
                <a:ea typeface="+mn-lt"/>
                <a:cs typeface="+mn-lt"/>
              </a:rPr>
              <a:t>tendres</a:t>
            </a:r>
            <a:r>
              <a:rPr lang="en-US" sz="2000" b="1">
                <a:latin typeface="Century Gothic"/>
                <a:ea typeface="+mn-lt"/>
                <a:cs typeface="+mn-lt"/>
              </a:rPr>
              <a:t>:</a:t>
            </a:r>
          </a:p>
          <a:p>
            <a:pPr marL="285750" indent="-285750">
              <a:lnSpc>
                <a:spcPct val="150000"/>
              </a:lnSpc>
              <a:buFont typeface="Calibri,Sans-Serif"/>
              <a:buChar char="-"/>
            </a:pPr>
            <a:r>
              <a:rPr lang="en-US" sz="1700">
                <a:latin typeface="Century Gothic"/>
                <a:ea typeface="+mn-lt"/>
                <a:cs typeface="+mn-lt"/>
              </a:rPr>
              <a:t>Aliments </a:t>
            </a:r>
            <a:r>
              <a:rPr lang="en-US" sz="1700" b="1" err="1">
                <a:latin typeface="Century Gothic"/>
                <a:ea typeface="+mn-lt"/>
                <a:cs typeface="+mn-lt"/>
              </a:rPr>
              <a:t>tendres</a:t>
            </a:r>
            <a:r>
              <a:rPr lang="en-US" sz="1700" b="1">
                <a:latin typeface="Century Gothic"/>
                <a:ea typeface="+mn-lt"/>
                <a:cs typeface="+mn-lt"/>
              </a:rPr>
              <a:t> et </a:t>
            </a:r>
            <a:r>
              <a:rPr lang="en-US" sz="1700" b="1" err="1">
                <a:latin typeface="Century Gothic"/>
                <a:ea typeface="+mn-lt"/>
                <a:cs typeface="+mn-lt"/>
              </a:rPr>
              <a:t>lubrifiés</a:t>
            </a:r>
            <a:r>
              <a:rPr lang="en-US" sz="1700">
                <a:latin typeface="Century Gothic"/>
                <a:ea typeface="+mn-lt"/>
                <a:cs typeface="+mn-lt"/>
              </a:rPr>
              <a:t> </a:t>
            </a:r>
            <a:r>
              <a:rPr lang="en-US" sz="1700" err="1">
                <a:latin typeface="Century Gothic"/>
                <a:ea typeface="+mn-lt"/>
                <a:cs typeface="+mn-lt"/>
              </a:rPr>
              <a:t>mais</a:t>
            </a:r>
            <a:r>
              <a:rPr lang="en-US" sz="1700">
                <a:latin typeface="Century Gothic"/>
                <a:ea typeface="+mn-lt"/>
                <a:cs typeface="+mn-lt"/>
              </a:rPr>
              <a:t> </a:t>
            </a:r>
            <a:r>
              <a:rPr lang="en-US" sz="1700" b="1">
                <a:latin typeface="Century Gothic"/>
                <a:ea typeface="+mn-lt"/>
                <a:cs typeface="+mn-lt"/>
              </a:rPr>
              <a:t>sans </a:t>
            </a:r>
            <a:r>
              <a:rPr lang="en-US" sz="1700" b="1" err="1">
                <a:latin typeface="Century Gothic"/>
                <a:ea typeface="+mn-lt"/>
                <a:cs typeface="+mn-lt"/>
              </a:rPr>
              <a:t>liquide</a:t>
            </a:r>
            <a:r>
              <a:rPr lang="en-US" sz="1700">
                <a:latin typeface="Century Gothic"/>
                <a:ea typeface="+mn-lt"/>
                <a:cs typeface="+mn-lt"/>
              </a:rPr>
              <a:t> se </a:t>
            </a:r>
            <a:r>
              <a:rPr lang="en-US" sz="1700" err="1">
                <a:latin typeface="Century Gothic"/>
                <a:ea typeface="+mn-lt"/>
                <a:cs typeface="+mn-lt"/>
              </a:rPr>
              <a:t>séparant</a:t>
            </a:r>
            <a:r>
              <a:rPr lang="en-US" sz="1700">
                <a:latin typeface="Century Gothic"/>
                <a:ea typeface="+mn-lt"/>
                <a:cs typeface="+mn-lt"/>
              </a:rPr>
              <a:t> du </a:t>
            </a:r>
            <a:r>
              <a:rPr lang="en-US" sz="1700" err="1">
                <a:latin typeface="Century Gothic"/>
                <a:ea typeface="+mn-lt"/>
                <a:cs typeface="+mn-lt"/>
              </a:rPr>
              <a:t>solide</a:t>
            </a:r>
            <a:r>
              <a:rPr lang="en-US" sz="1700">
                <a:latin typeface="Century Gothic"/>
                <a:ea typeface="+mn-lt"/>
                <a:cs typeface="+mn-lt"/>
              </a:rPr>
              <a:t> </a:t>
            </a:r>
          </a:p>
          <a:p>
            <a:pPr marL="285750" indent="-285750">
              <a:lnSpc>
                <a:spcPct val="150000"/>
              </a:lnSpc>
              <a:buFont typeface="Calibri,Sans-Serif"/>
              <a:buChar char="-"/>
            </a:pPr>
            <a:r>
              <a:rPr lang="en-US" sz="1700">
                <a:latin typeface="Century Gothic"/>
                <a:ea typeface="+mn-lt"/>
                <a:cs typeface="+mn-lt"/>
              </a:rPr>
              <a:t>Il </a:t>
            </a:r>
            <a:r>
              <a:rPr lang="en-US" sz="1700" err="1">
                <a:latin typeface="Century Gothic"/>
                <a:ea typeface="+mn-lt"/>
                <a:cs typeface="+mn-lt"/>
              </a:rPr>
              <a:t>n’est</a:t>
            </a:r>
            <a:r>
              <a:rPr lang="en-US" sz="1700">
                <a:latin typeface="Century Gothic"/>
                <a:ea typeface="+mn-lt"/>
                <a:cs typeface="+mn-lt"/>
              </a:rPr>
              <a:t> </a:t>
            </a:r>
            <a:r>
              <a:rPr lang="en-US" sz="1700" b="1">
                <a:latin typeface="Century Gothic"/>
                <a:ea typeface="+mn-lt"/>
                <a:cs typeface="+mn-lt"/>
              </a:rPr>
              <a:t>pas </a:t>
            </a:r>
            <a:r>
              <a:rPr lang="en-US" sz="1700" b="1" err="1">
                <a:latin typeface="Century Gothic"/>
                <a:ea typeface="+mn-lt"/>
                <a:cs typeface="+mn-lt"/>
              </a:rPr>
              <a:t>nécessaire</a:t>
            </a:r>
            <a:r>
              <a:rPr lang="en-US" sz="1700" b="1">
                <a:latin typeface="Century Gothic"/>
                <a:ea typeface="+mn-lt"/>
                <a:cs typeface="+mn-lt"/>
              </a:rPr>
              <a:t> de </a:t>
            </a:r>
            <a:r>
              <a:rPr lang="en-US" sz="1700" b="1" err="1">
                <a:latin typeface="Century Gothic"/>
                <a:ea typeface="+mn-lt"/>
                <a:cs typeface="+mn-lt"/>
              </a:rPr>
              <a:t>croquer</a:t>
            </a:r>
            <a:r>
              <a:rPr lang="en-US" sz="1700">
                <a:latin typeface="Century Gothic"/>
                <a:ea typeface="+mn-lt"/>
                <a:cs typeface="+mn-lt"/>
              </a:rPr>
              <a:t> dans un morceau </a:t>
            </a:r>
          </a:p>
          <a:p>
            <a:pPr marL="285750" indent="-285750">
              <a:lnSpc>
                <a:spcPct val="150000"/>
              </a:lnSpc>
              <a:buFont typeface="Calibri,Sans-Serif"/>
              <a:buChar char="-"/>
            </a:pPr>
            <a:r>
              <a:rPr lang="en-US" sz="1700">
                <a:latin typeface="Century Gothic"/>
                <a:ea typeface="+mn-lt"/>
                <a:cs typeface="+mn-lt"/>
              </a:rPr>
              <a:t>Il </a:t>
            </a:r>
            <a:r>
              <a:rPr lang="en-US" sz="1700" b="1">
                <a:latin typeface="Century Gothic"/>
                <a:ea typeface="+mn-lt"/>
                <a:cs typeface="+mn-lt"/>
              </a:rPr>
              <a:t>faut </a:t>
            </a:r>
            <a:r>
              <a:rPr lang="en-US" sz="1700" b="1" err="1">
                <a:latin typeface="Century Gothic"/>
                <a:ea typeface="+mn-lt"/>
                <a:cs typeface="+mn-lt"/>
              </a:rPr>
              <a:t>être</a:t>
            </a:r>
            <a:r>
              <a:rPr lang="en-US" sz="1700" b="1">
                <a:latin typeface="Century Gothic"/>
                <a:ea typeface="+mn-lt"/>
                <a:cs typeface="+mn-lt"/>
              </a:rPr>
              <a:t> capable de </a:t>
            </a:r>
            <a:r>
              <a:rPr lang="en-US" sz="1700" b="1" err="1">
                <a:latin typeface="Century Gothic"/>
                <a:ea typeface="+mn-lt"/>
                <a:cs typeface="+mn-lt"/>
              </a:rPr>
              <a:t>mastiquer</a:t>
            </a:r>
            <a:r>
              <a:rPr lang="en-US" sz="1700">
                <a:latin typeface="Century Gothic"/>
                <a:ea typeface="+mn-lt"/>
                <a:cs typeface="+mn-lt"/>
              </a:rPr>
              <a:t> des petits morceaux pour les </a:t>
            </a:r>
            <a:r>
              <a:rPr lang="en-US" sz="1700" err="1">
                <a:latin typeface="Century Gothic"/>
                <a:ea typeface="+mn-lt"/>
                <a:cs typeface="+mn-lt"/>
              </a:rPr>
              <a:t>avaler</a:t>
            </a:r>
            <a:r>
              <a:rPr lang="en-US" sz="1700">
                <a:latin typeface="Century Gothic"/>
                <a:ea typeface="+mn-lt"/>
                <a:cs typeface="+mn-lt"/>
              </a:rPr>
              <a:t> </a:t>
            </a:r>
            <a:r>
              <a:rPr lang="en-US" sz="1700" err="1">
                <a:latin typeface="Century Gothic"/>
                <a:ea typeface="+mn-lt"/>
                <a:cs typeface="+mn-lt"/>
              </a:rPr>
              <a:t>en</a:t>
            </a:r>
            <a:r>
              <a:rPr lang="en-US" sz="1700">
                <a:latin typeface="Century Gothic"/>
                <a:ea typeface="+mn-lt"/>
                <a:cs typeface="+mn-lt"/>
              </a:rPr>
              <a:t> </a:t>
            </a:r>
            <a:r>
              <a:rPr lang="en-US" sz="1700" err="1">
                <a:latin typeface="Century Gothic"/>
                <a:ea typeface="+mn-lt"/>
                <a:cs typeface="+mn-lt"/>
              </a:rPr>
              <a:t>sécurité</a:t>
            </a:r>
            <a:r>
              <a:rPr lang="en-US" sz="1700">
                <a:latin typeface="Century Gothic"/>
                <a:ea typeface="+mn-lt"/>
                <a:cs typeface="+mn-lt"/>
              </a:rPr>
              <a:t> </a:t>
            </a:r>
          </a:p>
          <a:p>
            <a:pPr marL="285750" indent="-285750">
              <a:lnSpc>
                <a:spcPct val="150000"/>
              </a:lnSpc>
              <a:buFont typeface="Calibri,Sans-Serif"/>
              <a:buChar char="-"/>
            </a:pPr>
            <a:r>
              <a:rPr lang="en-US" sz="1700">
                <a:latin typeface="Century Gothic"/>
                <a:ea typeface="+mn-lt"/>
                <a:cs typeface="+mn-lt"/>
              </a:rPr>
              <a:t>La </a:t>
            </a:r>
            <a:r>
              <a:rPr lang="en-US" sz="1700" b="1">
                <a:latin typeface="Century Gothic"/>
                <a:ea typeface="+mn-lt"/>
                <a:cs typeface="+mn-lt"/>
              </a:rPr>
              <a:t>taille des morceaux</a:t>
            </a:r>
            <a:r>
              <a:rPr lang="en-US" sz="1700">
                <a:latin typeface="Century Gothic"/>
                <a:ea typeface="+mn-lt"/>
                <a:cs typeface="+mn-lt"/>
              </a:rPr>
              <a:t> </a:t>
            </a:r>
            <a:r>
              <a:rPr lang="en-US" sz="1700" err="1">
                <a:latin typeface="Century Gothic"/>
                <a:ea typeface="+mn-lt"/>
                <a:cs typeface="+mn-lt"/>
              </a:rPr>
              <a:t>est</a:t>
            </a:r>
            <a:r>
              <a:rPr lang="en-US" sz="1700">
                <a:latin typeface="Century Gothic"/>
                <a:ea typeface="+mn-lt"/>
                <a:cs typeface="+mn-lt"/>
              </a:rPr>
              <a:t> </a:t>
            </a:r>
            <a:r>
              <a:rPr lang="en-US" sz="1700" b="1" err="1">
                <a:latin typeface="Century Gothic"/>
                <a:ea typeface="+mn-lt"/>
                <a:cs typeface="+mn-lt"/>
              </a:rPr>
              <a:t>inférieure</a:t>
            </a:r>
            <a:r>
              <a:rPr lang="en-US" sz="1700" b="1">
                <a:latin typeface="Century Gothic"/>
                <a:ea typeface="+mn-lt"/>
                <a:cs typeface="+mn-lt"/>
              </a:rPr>
              <a:t> à 1,5 cm x 1,5 cm</a:t>
            </a:r>
            <a:r>
              <a:rPr lang="en-US" sz="1700">
                <a:latin typeface="Century Gothic"/>
                <a:ea typeface="+mn-lt"/>
                <a:cs typeface="+mn-lt"/>
              </a:rPr>
              <a:t> </a:t>
            </a:r>
          </a:p>
          <a:p>
            <a:pPr marL="285750" indent="-285750">
              <a:lnSpc>
                <a:spcPct val="150000"/>
              </a:lnSpc>
              <a:buFont typeface="Calibri,Sans-Serif"/>
              <a:buChar char="-"/>
            </a:pPr>
            <a:r>
              <a:rPr lang="en-US" sz="1700" err="1">
                <a:latin typeface="Century Gothic"/>
                <a:ea typeface="+mn-lt"/>
                <a:cs typeface="+mn-lt"/>
              </a:rPr>
              <a:t>L’aliment</a:t>
            </a:r>
            <a:r>
              <a:rPr lang="en-US" sz="1700">
                <a:latin typeface="Century Gothic"/>
                <a:ea typeface="+mn-lt"/>
                <a:cs typeface="+mn-lt"/>
              </a:rPr>
              <a:t> </a:t>
            </a:r>
            <a:r>
              <a:rPr lang="en-US" sz="1700" b="1" err="1">
                <a:latin typeface="Century Gothic"/>
                <a:ea typeface="+mn-lt"/>
                <a:cs typeface="+mn-lt"/>
              </a:rPr>
              <a:t>peut</a:t>
            </a:r>
            <a:r>
              <a:rPr lang="en-US" sz="1700" b="1">
                <a:latin typeface="Century Gothic"/>
                <a:ea typeface="+mn-lt"/>
                <a:cs typeface="+mn-lt"/>
              </a:rPr>
              <a:t> </a:t>
            </a:r>
            <a:r>
              <a:rPr lang="en-US" sz="1700" b="1" err="1">
                <a:latin typeface="Century Gothic"/>
                <a:ea typeface="+mn-lt"/>
                <a:cs typeface="+mn-lt"/>
              </a:rPr>
              <a:t>être</a:t>
            </a:r>
            <a:r>
              <a:rPr lang="en-US" sz="1700" b="1">
                <a:latin typeface="Century Gothic"/>
                <a:ea typeface="+mn-lt"/>
                <a:cs typeface="+mn-lt"/>
              </a:rPr>
              <a:t> </a:t>
            </a:r>
            <a:r>
              <a:rPr lang="en-US" sz="1700" b="1" err="1">
                <a:latin typeface="Century Gothic"/>
                <a:ea typeface="+mn-lt"/>
                <a:cs typeface="+mn-lt"/>
              </a:rPr>
              <a:t>écrasé</a:t>
            </a:r>
            <a:r>
              <a:rPr lang="en-US" sz="1700" b="1">
                <a:latin typeface="Century Gothic"/>
                <a:ea typeface="+mn-lt"/>
                <a:cs typeface="+mn-lt"/>
              </a:rPr>
              <a:t> avec </a:t>
            </a:r>
            <a:r>
              <a:rPr lang="en-US" sz="1700" b="1" err="1">
                <a:latin typeface="Century Gothic"/>
                <a:ea typeface="+mn-lt"/>
                <a:cs typeface="+mn-lt"/>
              </a:rPr>
              <a:t>une</a:t>
            </a:r>
            <a:r>
              <a:rPr lang="en-US" sz="1700" b="1">
                <a:latin typeface="Century Gothic"/>
                <a:ea typeface="+mn-lt"/>
                <a:cs typeface="+mn-lt"/>
              </a:rPr>
              <a:t> fourchette</a:t>
            </a:r>
            <a:r>
              <a:rPr lang="en-US" sz="1700">
                <a:latin typeface="Century Gothic"/>
                <a:ea typeface="+mn-lt"/>
                <a:cs typeface="+mn-lt"/>
              </a:rPr>
              <a:t> </a:t>
            </a:r>
            <a:r>
              <a:rPr lang="en-US" sz="1700" err="1">
                <a:latin typeface="Century Gothic"/>
                <a:ea typeface="+mn-lt"/>
                <a:cs typeface="+mn-lt"/>
              </a:rPr>
              <a:t>ou</a:t>
            </a:r>
            <a:r>
              <a:rPr lang="en-US" sz="1700">
                <a:latin typeface="Century Gothic"/>
                <a:ea typeface="+mn-lt"/>
                <a:cs typeface="+mn-lt"/>
              </a:rPr>
              <a:t> </a:t>
            </a:r>
            <a:r>
              <a:rPr lang="en-US" sz="1700" err="1">
                <a:latin typeface="Century Gothic"/>
                <a:ea typeface="+mn-lt"/>
                <a:cs typeface="+mn-lt"/>
              </a:rPr>
              <a:t>une</a:t>
            </a:r>
            <a:r>
              <a:rPr lang="en-US" sz="1700">
                <a:latin typeface="Century Gothic"/>
                <a:ea typeface="+mn-lt"/>
                <a:cs typeface="+mn-lt"/>
              </a:rPr>
              <a:t> </a:t>
            </a:r>
            <a:r>
              <a:rPr lang="en-US" sz="1700" err="1">
                <a:latin typeface="Century Gothic"/>
                <a:ea typeface="+mn-lt"/>
                <a:cs typeface="+mn-lt"/>
              </a:rPr>
              <a:t>cuillère</a:t>
            </a:r>
            <a:r>
              <a:rPr lang="en-US" sz="1700">
                <a:latin typeface="Century Gothic"/>
                <a:ea typeface="+mn-lt"/>
                <a:cs typeface="+mn-lt"/>
              </a:rPr>
              <a:t> </a:t>
            </a:r>
          </a:p>
          <a:p>
            <a:pPr marL="285750" indent="-285750">
              <a:lnSpc>
                <a:spcPct val="150000"/>
              </a:lnSpc>
              <a:buFont typeface="Calibri,Sans-Serif"/>
              <a:buChar char="-"/>
            </a:pPr>
            <a:r>
              <a:rPr lang="en-US" sz="1700">
                <a:latin typeface="Century Gothic"/>
                <a:ea typeface="+mn-lt"/>
                <a:cs typeface="+mn-lt"/>
              </a:rPr>
              <a:t>Il </a:t>
            </a:r>
            <a:r>
              <a:rPr lang="en-US" sz="1700" err="1">
                <a:latin typeface="Century Gothic"/>
                <a:ea typeface="+mn-lt"/>
                <a:cs typeface="+mn-lt"/>
              </a:rPr>
              <a:t>n’est</a:t>
            </a:r>
            <a:r>
              <a:rPr lang="en-US" sz="1700">
                <a:latin typeface="Century Gothic"/>
                <a:ea typeface="+mn-lt"/>
                <a:cs typeface="+mn-lt"/>
              </a:rPr>
              <a:t> </a:t>
            </a:r>
            <a:r>
              <a:rPr lang="en-US" sz="1700" b="1">
                <a:latin typeface="Century Gothic"/>
                <a:ea typeface="+mn-lt"/>
                <a:cs typeface="+mn-lt"/>
              </a:rPr>
              <a:t>pas </a:t>
            </a:r>
            <a:r>
              <a:rPr lang="en-US" sz="1700" b="1" err="1">
                <a:latin typeface="Century Gothic"/>
                <a:ea typeface="+mn-lt"/>
                <a:cs typeface="+mn-lt"/>
              </a:rPr>
              <a:t>nécessaire</a:t>
            </a:r>
            <a:r>
              <a:rPr lang="en-US" sz="1700" b="1">
                <a:latin typeface="Century Gothic"/>
                <a:ea typeface="+mn-lt"/>
                <a:cs typeface="+mn-lt"/>
              </a:rPr>
              <a:t> </a:t>
            </a:r>
            <a:r>
              <a:rPr lang="en-US" sz="1700" b="1" err="1">
                <a:latin typeface="Century Gothic"/>
                <a:ea typeface="+mn-lt"/>
                <a:cs typeface="+mn-lt"/>
              </a:rPr>
              <a:t>d’utiliser</a:t>
            </a:r>
            <a:r>
              <a:rPr lang="en-US" sz="1700" b="1">
                <a:latin typeface="Century Gothic"/>
                <a:ea typeface="+mn-lt"/>
                <a:cs typeface="+mn-lt"/>
              </a:rPr>
              <a:t> un couteau</a:t>
            </a:r>
            <a:r>
              <a:rPr lang="en-US" sz="1700">
                <a:latin typeface="Century Gothic"/>
                <a:ea typeface="+mn-lt"/>
                <a:cs typeface="+mn-lt"/>
              </a:rPr>
              <a:t> pour le </a:t>
            </a:r>
            <a:r>
              <a:rPr lang="en-US" sz="1700" err="1">
                <a:latin typeface="Century Gothic"/>
                <a:ea typeface="+mn-lt"/>
                <a:cs typeface="+mn-lt"/>
              </a:rPr>
              <a:t>couper</a:t>
            </a:r>
            <a:endParaRPr lang="en-US" sz="1700">
              <a:latin typeface="Century Gothic"/>
              <a:ea typeface="+mn-lt"/>
              <a:cs typeface="+mn-lt"/>
            </a:endParaRPr>
          </a:p>
        </p:txBody>
      </p:sp>
      <p:sp>
        <p:nvSpPr>
          <p:cNvPr id="4" name="Rectangle 3">
            <a:extLst>
              <a:ext uri="{FF2B5EF4-FFF2-40B4-BE49-F238E27FC236}">
                <a16:creationId xmlns:a16="http://schemas.microsoft.com/office/drawing/2014/main" id="{D4B59269-B8C3-4616-7557-A2C49C850D88}"/>
              </a:ext>
            </a:extLst>
          </p:cNvPr>
          <p:cNvSpPr/>
          <p:nvPr/>
        </p:nvSpPr>
        <p:spPr>
          <a:xfrm>
            <a:off x="145564" y="5144150"/>
            <a:ext cx="7379401" cy="452387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3"/>
          <a:stretch>
            <a:fillRect/>
          </a:stretch>
        </p:blipFill>
        <p:spPr>
          <a:xfrm>
            <a:off x="4011350" y="592231"/>
            <a:ext cx="561062" cy="560990"/>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4"/>
          <a:stretch>
            <a:fillRect/>
          </a:stretch>
        </p:blipFill>
        <p:spPr>
          <a:xfrm>
            <a:off x="4910969" y="330664"/>
            <a:ext cx="951308" cy="940348"/>
          </a:xfrm>
          <a:prstGeom prst="rect">
            <a:avLst/>
          </a:prstGeom>
        </p:spPr>
      </p:pic>
      <p:pic>
        <p:nvPicPr>
          <p:cNvPr id="12" name="Picture 12" descr="A picture containing fork, weapon&#10;&#10;Description automatically generated">
            <a:extLst>
              <a:ext uri="{FF2B5EF4-FFF2-40B4-BE49-F238E27FC236}">
                <a16:creationId xmlns:a16="http://schemas.microsoft.com/office/drawing/2014/main" id="{022BE9BE-5C8B-3898-B431-842F2E4C2C5D}"/>
              </a:ext>
            </a:extLst>
          </p:cNvPr>
          <p:cNvPicPr>
            <a:picLocks noChangeAspect="1"/>
          </p:cNvPicPr>
          <p:nvPr/>
        </p:nvPicPr>
        <p:blipFill>
          <a:blip r:embed="rId5"/>
          <a:stretch>
            <a:fillRect/>
          </a:stretch>
        </p:blipFill>
        <p:spPr>
          <a:xfrm>
            <a:off x="450073" y="7792468"/>
            <a:ext cx="1628775" cy="1057275"/>
          </a:xfrm>
          <a:prstGeom prst="rect">
            <a:avLst/>
          </a:prstGeom>
        </p:spPr>
      </p:pic>
      <p:pic>
        <p:nvPicPr>
          <p:cNvPr id="13" name="Picture 13" descr="A picture containing indoor, tableware&#10;&#10;Description automatically generated">
            <a:extLst>
              <a:ext uri="{FF2B5EF4-FFF2-40B4-BE49-F238E27FC236}">
                <a16:creationId xmlns:a16="http://schemas.microsoft.com/office/drawing/2014/main" id="{7A6E339B-6977-DBA6-4800-F166ECD5957C}"/>
              </a:ext>
            </a:extLst>
          </p:cNvPr>
          <p:cNvPicPr>
            <a:picLocks noChangeAspect="1"/>
          </p:cNvPicPr>
          <p:nvPr/>
        </p:nvPicPr>
        <p:blipFill>
          <a:blip r:embed="rId6"/>
          <a:stretch>
            <a:fillRect/>
          </a:stretch>
        </p:blipFill>
        <p:spPr>
          <a:xfrm>
            <a:off x="432910" y="6907421"/>
            <a:ext cx="1646144" cy="685800"/>
          </a:xfrm>
          <a:prstGeom prst="rect">
            <a:avLst/>
          </a:prstGeom>
        </p:spPr>
      </p:pic>
      <p:sp>
        <p:nvSpPr>
          <p:cNvPr id="8" name="TextBox 7">
            <a:extLst>
              <a:ext uri="{FF2B5EF4-FFF2-40B4-BE49-F238E27FC236}">
                <a16:creationId xmlns:a16="http://schemas.microsoft.com/office/drawing/2014/main" id="{107D3283-D63C-9D9D-B3CA-D2424309CE1F}"/>
              </a:ext>
            </a:extLst>
          </p:cNvPr>
          <p:cNvSpPr txBox="1"/>
          <p:nvPr/>
        </p:nvSpPr>
        <p:spPr>
          <a:xfrm>
            <a:off x="1028242" y="5051320"/>
            <a:ext cx="6541869" cy="4147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sz="2400">
              <a:latin typeface="Century Gothic"/>
            </a:endParaRPr>
          </a:p>
          <a:p>
            <a:pPr marL="1200150" lvl="2" indent="-285750">
              <a:lnSpc>
                <a:spcPct val="150000"/>
              </a:lnSpc>
              <a:buFont typeface="Calibri,Sans-Serif"/>
              <a:buChar char="-"/>
            </a:pPr>
            <a:r>
              <a:rPr lang="en-US" b="1" u="sng">
                <a:latin typeface="Century Gothic"/>
                <a:ea typeface="+mn-lt"/>
                <a:cs typeface="+mn-lt"/>
              </a:rPr>
              <a:t>Taille:</a:t>
            </a:r>
          </a:p>
          <a:p>
            <a:pPr marL="1200150" lvl="2" indent="-285750">
              <a:lnSpc>
                <a:spcPct val="150000"/>
              </a:lnSpc>
              <a:buFont typeface="Calibri,Sans-Serif"/>
              <a:buChar char="-"/>
            </a:pPr>
            <a:r>
              <a:rPr lang="en-US">
                <a:latin typeface="Century Gothic"/>
                <a:ea typeface="+mn-lt"/>
                <a:cs typeface="+mn-lt"/>
              </a:rPr>
              <a:t>Les </a:t>
            </a:r>
            <a:r>
              <a:rPr lang="en-US" err="1">
                <a:latin typeface="Century Gothic"/>
                <a:ea typeface="+mn-lt"/>
                <a:cs typeface="+mn-lt"/>
              </a:rPr>
              <a:t>morceux</a:t>
            </a:r>
            <a:r>
              <a:rPr lang="en-US">
                <a:latin typeface="Century Gothic"/>
                <a:ea typeface="+mn-lt"/>
                <a:cs typeface="+mn-lt"/>
              </a:rPr>
              <a:t> </a:t>
            </a:r>
            <a:r>
              <a:rPr lang="en-US" err="1">
                <a:latin typeface="Century Gothic"/>
                <a:ea typeface="+mn-lt"/>
                <a:cs typeface="+mn-lt"/>
              </a:rPr>
              <a:t>sont</a:t>
            </a:r>
            <a:r>
              <a:rPr lang="en-US">
                <a:latin typeface="Century Gothic"/>
                <a:ea typeface="+mn-lt"/>
                <a:cs typeface="+mn-lt"/>
              </a:rPr>
              <a:t> de </a:t>
            </a:r>
            <a:r>
              <a:rPr lang="en-US" b="1">
                <a:latin typeface="Century Gothic"/>
                <a:ea typeface="+mn-lt"/>
                <a:cs typeface="+mn-lt"/>
              </a:rPr>
              <a:t>taille de </a:t>
            </a:r>
            <a:r>
              <a:rPr lang="en-US" b="1" err="1">
                <a:latin typeface="Century Gothic"/>
                <a:ea typeface="+mn-lt"/>
                <a:cs typeface="+mn-lt"/>
              </a:rPr>
              <a:t>dé</a:t>
            </a:r>
            <a:r>
              <a:rPr lang="en-US" b="1">
                <a:latin typeface="Century Gothic"/>
                <a:ea typeface="+mn-lt"/>
                <a:cs typeface="+mn-lt"/>
              </a:rPr>
              <a:t> </a:t>
            </a:r>
            <a:r>
              <a:rPr lang="en-US" b="1" err="1">
                <a:latin typeface="Century Gothic"/>
                <a:ea typeface="+mn-lt"/>
                <a:cs typeface="+mn-lt"/>
              </a:rPr>
              <a:t>ou</a:t>
            </a:r>
            <a:r>
              <a:rPr lang="en-US" b="1">
                <a:latin typeface="Century Gothic"/>
                <a:ea typeface="+mn-lt"/>
                <a:cs typeface="+mn-lt"/>
              </a:rPr>
              <a:t> plus petit </a:t>
            </a:r>
            <a:endParaRPr lang="en-US">
              <a:latin typeface="Century Gothic"/>
              <a:ea typeface="+mn-lt"/>
              <a:cs typeface="+mn-lt"/>
            </a:endParaRPr>
          </a:p>
          <a:p>
            <a:pPr marL="1200150" lvl="2" indent="-285750">
              <a:lnSpc>
                <a:spcPct val="150000"/>
              </a:lnSpc>
              <a:buFont typeface="Calibri,Sans-Serif"/>
              <a:buChar char="-"/>
            </a:pPr>
            <a:endParaRPr lang="en-US" b="1">
              <a:latin typeface="Century Gothic"/>
              <a:ea typeface="+mn-lt"/>
              <a:cs typeface="+mn-lt"/>
            </a:endParaRPr>
          </a:p>
          <a:p>
            <a:pPr marL="1200150" lvl="2" indent="-285750">
              <a:lnSpc>
                <a:spcPct val="150000"/>
              </a:lnSpc>
              <a:buFont typeface="Calibri,Sans-Serif"/>
              <a:buChar char="-"/>
            </a:pPr>
            <a:r>
              <a:rPr lang="en-US" b="1" u="sng">
                <a:latin typeface="Century Gothic"/>
                <a:ea typeface="+mn-lt"/>
                <a:cs typeface="+mn-lt"/>
              </a:rPr>
              <a:t>Douceur:</a:t>
            </a:r>
            <a:endParaRPr lang="en-US"/>
          </a:p>
          <a:p>
            <a:pPr lvl="3">
              <a:lnSpc>
                <a:spcPct val="150000"/>
              </a:lnSpc>
            </a:pPr>
            <a:r>
              <a:rPr lang="en-US" sz="1600" err="1">
                <a:latin typeface="Century Gothic"/>
                <a:ea typeface="+mn-lt"/>
                <a:cs typeface="+mn-lt"/>
              </a:rPr>
              <a:t>L’aliment</a:t>
            </a:r>
            <a:r>
              <a:rPr lang="en-US" sz="1600">
                <a:latin typeface="Century Gothic"/>
                <a:ea typeface="+mn-lt"/>
                <a:cs typeface="+mn-lt"/>
              </a:rPr>
              <a:t> </a:t>
            </a:r>
            <a:r>
              <a:rPr lang="en-US" sz="1600" b="1" err="1">
                <a:latin typeface="Century Gothic"/>
                <a:ea typeface="+mn-lt"/>
                <a:cs typeface="+mn-lt"/>
              </a:rPr>
              <a:t>peut</a:t>
            </a:r>
            <a:r>
              <a:rPr lang="en-US" sz="1600" b="1">
                <a:latin typeface="Century Gothic"/>
                <a:ea typeface="+mn-lt"/>
                <a:cs typeface="+mn-lt"/>
              </a:rPr>
              <a:t> </a:t>
            </a:r>
            <a:r>
              <a:rPr lang="en-US" sz="1600" b="1" err="1">
                <a:latin typeface="Century Gothic"/>
                <a:ea typeface="+mn-lt"/>
                <a:cs typeface="+mn-lt"/>
              </a:rPr>
              <a:t>être</a:t>
            </a:r>
            <a:r>
              <a:rPr lang="en-US" sz="1600" b="1">
                <a:latin typeface="Century Gothic"/>
                <a:ea typeface="+mn-lt"/>
                <a:cs typeface="+mn-lt"/>
              </a:rPr>
              <a:t> </a:t>
            </a:r>
            <a:r>
              <a:rPr lang="en-US" sz="1600" b="1" err="1">
                <a:latin typeface="Century Gothic"/>
                <a:ea typeface="+mn-lt"/>
                <a:cs typeface="+mn-lt"/>
              </a:rPr>
              <a:t>écrasé</a:t>
            </a:r>
            <a:r>
              <a:rPr lang="en-US" sz="1600" b="1">
                <a:latin typeface="Century Gothic"/>
                <a:ea typeface="+mn-lt"/>
                <a:cs typeface="+mn-lt"/>
              </a:rPr>
              <a:t> avec </a:t>
            </a:r>
            <a:r>
              <a:rPr lang="en-US" sz="1600" b="1" err="1">
                <a:latin typeface="Century Gothic"/>
                <a:ea typeface="+mn-lt"/>
                <a:cs typeface="+mn-lt"/>
              </a:rPr>
              <a:t>une</a:t>
            </a:r>
            <a:r>
              <a:rPr lang="en-US" sz="1600" b="1">
                <a:latin typeface="Century Gothic"/>
                <a:ea typeface="+mn-lt"/>
                <a:cs typeface="+mn-lt"/>
              </a:rPr>
              <a:t> fourchette</a:t>
            </a:r>
            <a:r>
              <a:rPr lang="en-US" sz="1600">
                <a:latin typeface="Century Gothic"/>
                <a:ea typeface="+mn-lt"/>
                <a:cs typeface="+mn-lt"/>
              </a:rPr>
              <a:t> </a:t>
            </a:r>
            <a:endParaRPr lang="en-US" sz="1600">
              <a:latin typeface="Century Gothic"/>
              <a:cs typeface="Calibri" panose="020F0502020204030204"/>
            </a:endParaRPr>
          </a:p>
          <a:p>
            <a:pPr lvl="3">
              <a:lnSpc>
                <a:spcPct val="150000"/>
              </a:lnSpc>
            </a:pPr>
            <a:endParaRPr lang="en-US" sz="1600">
              <a:latin typeface="Century Gothic"/>
              <a:ea typeface="Calibri"/>
              <a:cs typeface="Calibri" panose="020F0502020204030204"/>
            </a:endParaRPr>
          </a:p>
          <a:p>
            <a:pPr lvl="3">
              <a:lnSpc>
                <a:spcPct val="150000"/>
              </a:lnSpc>
            </a:pPr>
            <a:r>
              <a:rPr lang="en-US" sz="1600" err="1">
                <a:latin typeface="Century Gothic"/>
                <a:cs typeface="Calibri" panose="020F0502020204030204"/>
              </a:rPr>
              <a:t>L'aliment</a:t>
            </a:r>
            <a:r>
              <a:rPr lang="en-US" sz="1600">
                <a:latin typeface="Century Gothic"/>
                <a:cs typeface="Calibri" panose="020F0502020204030204"/>
              </a:rPr>
              <a:t> </a:t>
            </a:r>
            <a:r>
              <a:rPr lang="en-US" sz="1600" b="1" err="1">
                <a:latin typeface="Century Gothic"/>
                <a:cs typeface="Calibri" panose="020F0502020204030204"/>
              </a:rPr>
              <a:t>reste</a:t>
            </a:r>
            <a:r>
              <a:rPr lang="en-US" sz="1600" b="1">
                <a:latin typeface="Century Gothic"/>
                <a:cs typeface="Calibri" panose="020F0502020204030204"/>
              </a:rPr>
              <a:t> </a:t>
            </a:r>
            <a:r>
              <a:rPr lang="en-US" sz="1600" b="1" err="1">
                <a:latin typeface="Century Gothic"/>
                <a:cs typeface="Calibri" panose="020F0502020204030204"/>
              </a:rPr>
              <a:t>écrasé</a:t>
            </a:r>
            <a:r>
              <a:rPr lang="en-US" sz="1600" b="1">
                <a:latin typeface="Century Gothic"/>
                <a:cs typeface="Calibri" panose="020F0502020204030204"/>
              </a:rPr>
              <a:t> </a:t>
            </a:r>
            <a:r>
              <a:rPr lang="en-US" sz="1600" b="1" err="1">
                <a:latin typeface="Century Gothic"/>
                <a:cs typeface="Calibri" panose="020F0502020204030204"/>
              </a:rPr>
              <a:t>lorsque</a:t>
            </a:r>
            <a:r>
              <a:rPr lang="en-US" sz="1600" b="1">
                <a:latin typeface="Century Gothic"/>
                <a:cs typeface="Calibri" panose="020F0502020204030204"/>
              </a:rPr>
              <a:t> la fourchette </a:t>
            </a:r>
            <a:r>
              <a:rPr lang="en-US" sz="1600" b="1" err="1">
                <a:latin typeface="Century Gothic"/>
                <a:cs typeface="Calibri" panose="020F0502020204030204"/>
              </a:rPr>
              <a:t>est</a:t>
            </a:r>
            <a:r>
              <a:rPr lang="en-US" sz="1600" b="1">
                <a:latin typeface="Century Gothic"/>
                <a:cs typeface="Calibri" panose="020F0502020204030204"/>
              </a:rPr>
              <a:t> </a:t>
            </a:r>
            <a:r>
              <a:rPr lang="en-US" sz="1600" b="1" err="1">
                <a:latin typeface="Century Gothic"/>
                <a:cs typeface="Calibri" panose="020F0502020204030204"/>
              </a:rPr>
              <a:t>retirée</a:t>
            </a:r>
            <a:endParaRPr lang="en-US" sz="1600">
              <a:latin typeface="Century Gothic"/>
              <a:cs typeface="Calibri" panose="020F0502020204030204"/>
            </a:endParaRPr>
          </a:p>
          <a:p>
            <a:pPr lvl="2">
              <a:lnSpc>
                <a:spcPct val="150000"/>
              </a:lnSpc>
            </a:pPr>
            <a:endParaRPr lang="en-US" b="1" u="sng">
              <a:latin typeface="Century Gothic"/>
              <a:cs typeface="Calibri" panose="020F0502020204030204"/>
            </a:endParaRPr>
          </a:p>
        </p:txBody>
      </p:sp>
      <p:pic>
        <p:nvPicPr>
          <p:cNvPr id="23" name="Picture 22">
            <a:extLst>
              <a:ext uri="{FF2B5EF4-FFF2-40B4-BE49-F238E27FC236}">
                <a16:creationId xmlns:a16="http://schemas.microsoft.com/office/drawing/2014/main" id="{EB4B3BEC-1485-A270-AB2C-A60FC6627EE6}"/>
              </a:ext>
            </a:extLst>
          </p:cNvPr>
          <p:cNvPicPr>
            <a:picLocks noChangeAspect="1"/>
          </p:cNvPicPr>
          <p:nvPr/>
        </p:nvPicPr>
        <p:blipFill rotWithShape="1">
          <a:blip r:embed="rId7"/>
          <a:srcRect b="13415"/>
          <a:stretch/>
        </p:blipFill>
        <p:spPr>
          <a:xfrm>
            <a:off x="700671" y="5430878"/>
            <a:ext cx="1129158" cy="978315"/>
          </a:xfrm>
          <a:prstGeom prst="rect">
            <a:avLst/>
          </a:prstGeom>
        </p:spPr>
      </p:pic>
      <p:sp>
        <p:nvSpPr>
          <p:cNvPr id="3" name="TextBox 2">
            <a:extLst>
              <a:ext uri="{FF2B5EF4-FFF2-40B4-BE49-F238E27FC236}">
                <a16:creationId xmlns:a16="http://schemas.microsoft.com/office/drawing/2014/main" id="{631F6207-B148-16BC-501E-67770262C952}"/>
              </a:ext>
            </a:extLst>
          </p:cNvPr>
          <p:cNvSpPr txBox="1"/>
          <p:nvPr/>
        </p:nvSpPr>
        <p:spPr>
          <a:xfrm>
            <a:off x="223442" y="9193173"/>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9" name="TextBox 8">
            <a:extLst>
              <a:ext uri="{FF2B5EF4-FFF2-40B4-BE49-F238E27FC236}">
                <a16:creationId xmlns:a16="http://schemas.microsoft.com/office/drawing/2014/main" id="{565B6C4F-D9DD-56FB-F4AD-74302DF51A65}"/>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05353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3CAC65-E3FF-AC8E-364D-B66D677F4155}"/>
              </a:ext>
            </a:extLst>
          </p:cNvPr>
          <p:cNvSpPr txBox="1"/>
          <p:nvPr/>
        </p:nvSpPr>
        <p:spPr>
          <a:xfrm>
            <a:off x="207971" y="384408"/>
            <a:ext cx="7079752" cy="41543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Facile à </a:t>
            </a:r>
            <a:r>
              <a:rPr lang="en-US" sz="2400" b="1" err="1">
                <a:latin typeface="Century Gothic"/>
                <a:ea typeface="+mn-lt"/>
                <a:cs typeface="+mn-lt"/>
              </a:rPr>
              <a:t>mastiquer</a:t>
            </a:r>
            <a:endParaRPr lang="en-US" sz="2400" err="1">
              <a:latin typeface="Century Gothic"/>
              <a:ea typeface="+mn-lt"/>
              <a:cs typeface="+mn-lt"/>
            </a:endParaRPr>
          </a:p>
          <a:p>
            <a:pPr>
              <a:lnSpc>
                <a:spcPct val="150000"/>
              </a:lnSpc>
            </a:pPr>
            <a:endParaRPr lang="en-US" sz="2400" b="1">
              <a:latin typeface="Century Gothic"/>
              <a:ea typeface="+mn-lt"/>
              <a:cs typeface="+mn-lt"/>
            </a:endParaRPr>
          </a:p>
          <a:p>
            <a:pPr algn="ctr">
              <a:lnSpc>
                <a:spcPct val="150000"/>
              </a:lnSpc>
            </a:pPr>
            <a:r>
              <a:rPr lang="en-US" sz="2400" b="1" err="1">
                <a:latin typeface="Century Gothic"/>
                <a:ea typeface="+mn-lt"/>
                <a:cs typeface="+mn-lt"/>
              </a:rPr>
              <a:t>Qu'est-ce</a:t>
            </a:r>
            <a:r>
              <a:rPr lang="en-US" sz="2400" b="1">
                <a:latin typeface="Century Gothic"/>
                <a:ea typeface="+mn-lt"/>
                <a:cs typeface="+mn-lt"/>
              </a:rPr>
              <a:t> que la </a:t>
            </a:r>
            <a:r>
              <a:rPr lang="en-US" sz="2400" b="1" err="1">
                <a:latin typeface="Century Gothic"/>
                <a:ea typeface="+mn-lt"/>
                <a:cs typeface="+mn-lt"/>
              </a:rPr>
              <a:t>nourriture</a:t>
            </a:r>
            <a:r>
              <a:rPr lang="en-US" sz="2400" b="1">
                <a:latin typeface="Century Gothic"/>
                <a:ea typeface="+mn-lt"/>
                <a:cs typeface="+mn-lt"/>
              </a:rPr>
              <a:t> facile à </a:t>
            </a:r>
            <a:r>
              <a:rPr lang="en-US" sz="2400" b="1" err="1">
                <a:latin typeface="Century Gothic"/>
                <a:ea typeface="+mn-lt"/>
                <a:cs typeface="+mn-lt"/>
              </a:rPr>
              <a:t>mastiquer</a:t>
            </a:r>
            <a:r>
              <a:rPr lang="en-US" sz="2400" b="1">
                <a:latin typeface="Century Gothic"/>
                <a:ea typeface="+mn-lt"/>
                <a:cs typeface="+mn-lt"/>
              </a:rPr>
              <a:t>:</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r>
              <a:rPr lang="en-US">
                <a:latin typeface="Century Gothic"/>
                <a:ea typeface="+mn-lt"/>
                <a:cs typeface="+mn-lt"/>
              </a:rPr>
              <a:t>Aliments de </a:t>
            </a:r>
            <a:r>
              <a:rPr lang="en-US" b="1">
                <a:latin typeface="Century Gothic"/>
                <a:ea typeface="+mn-lt"/>
                <a:cs typeface="+mn-lt"/>
              </a:rPr>
              <a:t>texture tendre</a:t>
            </a:r>
            <a:endParaRPr lang="en-US"/>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N’incluez</a:t>
            </a:r>
            <a:r>
              <a:rPr lang="en-US" b="1">
                <a:latin typeface="Century Gothic"/>
                <a:ea typeface="+mn-lt"/>
                <a:cs typeface="+mn-lt"/>
              </a:rPr>
              <a:t> </a:t>
            </a:r>
            <a:r>
              <a:rPr lang="en-US" b="1" u="sng">
                <a:latin typeface="Century Gothic"/>
                <a:ea typeface="+mn-lt"/>
                <a:cs typeface="+mn-lt"/>
              </a:rPr>
              <a:t>PAS</a:t>
            </a:r>
            <a:r>
              <a:rPr lang="en-US">
                <a:latin typeface="Century Gothic"/>
                <a:ea typeface="+mn-lt"/>
                <a:cs typeface="+mn-lt"/>
              </a:rPr>
              <a:t> les aliments : </a:t>
            </a:r>
            <a:r>
              <a:rPr lang="en-US" b="1" err="1">
                <a:latin typeface="Century Gothic"/>
                <a:ea typeface="+mn-lt"/>
                <a:cs typeface="+mn-lt"/>
              </a:rPr>
              <a:t>durs</a:t>
            </a:r>
            <a:r>
              <a:rPr lang="en-US" b="1">
                <a:latin typeface="Century Gothic"/>
                <a:ea typeface="+mn-lt"/>
                <a:cs typeface="+mn-lt"/>
              </a:rPr>
              <a:t>, </a:t>
            </a:r>
            <a:r>
              <a:rPr lang="en-US" b="1" err="1">
                <a:latin typeface="Century Gothic"/>
                <a:ea typeface="+mn-lt"/>
                <a:cs typeface="+mn-lt"/>
              </a:rPr>
              <a:t>coriaces</a:t>
            </a:r>
            <a:r>
              <a:rPr lang="en-US" b="1">
                <a:latin typeface="Century Gothic"/>
                <a:ea typeface="+mn-lt"/>
                <a:cs typeface="+mn-lt"/>
              </a:rPr>
              <a:t>, </a:t>
            </a:r>
            <a:r>
              <a:rPr lang="en-US" b="1" err="1">
                <a:latin typeface="Century Gothic"/>
                <a:ea typeface="+mn-lt"/>
                <a:cs typeface="+mn-lt"/>
              </a:rPr>
              <a:t>fibreux</a:t>
            </a:r>
            <a:r>
              <a:rPr lang="en-US" b="1">
                <a:latin typeface="Century Gothic"/>
                <a:ea typeface="+mn-lt"/>
                <a:cs typeface="+mn-lt"/>
              </a:rPr>
              <a:t>, </a:t>
            </a:r>
            <a:r>
              <a:rPr lang="en-US" b="1" err="1">
                <a:latin typeface="Century Gothic"/>
                <a:ea typeface="+mn-lt"/>
                <a:cs typeface="+mn-lt"/>
              </a:rPr>
              <a:t>filandreux</a:t>
            </a:r>
            <a:r>
              <a:rPr lang="en-US" b="1">
                <a:latin typeface="Century Gothic"/>
                <a:ea typeface="+mn-lt"/>
                <a:cs typeface="+mn-lt"/>
              </a:rPr>
              <a:t>, </a:t>
            </a:r>
            <a:r>
              <a:rPr lang="en-US" b="1" err="1">
                <a:latin typeface="Century Gothic"/>
                <a:ea typeface="+mn-lt"/>
                <a:cs typeface="+mn-lt"/>
              </a:rPr>
              <a:t>contenant</a:t>
            </a:r>
            <a:r>
              <a:rPr lang="en-US" b="1">
                <a:latin typeface="Century Gothic"/>
                <a:ea typeface="+mn-lt"/>
                <a:cs typeface="+mn-lt"/>
              </a:rPr>
              <a:t> des </a:t>
            </a:r>
            <a:r>
              <a:rPr lang="en-US" b="1" err="1">
                <a:latin typeface="Century Gothic"/>
                <a:ea typeface="+mn-lt"/>
                <a:cs typeface="+mn-lt"/>
              </a:rPr>
              <a:t>pépins</a:t>
            </a:r>
            <a:r>
              <a:rPr lang="en-US" b="1">
                <a:latin typeface="Century Gothic"/>
                <a:ea typeface="+mn-lt"/>
                <a:cs typeface="+mn-lt"/>
              </a:rPr>
              <a:t> / </a:t>
            </a:r>
            <a:r>
              <a:rPr lang="en-US" b="1" err="1">
                <a:latin typeface="Century Gothic"/>
                <a:ea typeface="+mn-lt"/>
                <a:cs typeface="+mn-lt"/>
              </a:rPr>
              <a:t>graines</a:t>
            </a:r>
            <a:r>
              <a:rPr lang="en-US" b="1">
                <a:latin typeface="Century Gothic"/>
                <a:ea typeface="+mn-lt"/>
                <a:cs typeface="+mn-lt"/>
              </a:rPr>
              <a:t>, </a:t>
            </a:r>
            <a:r>
              <a:rPr lang="en-US" b="1" err="1">
                <a:latin typeface="Century Gothic"/>
                <a:ea typeface="+mn-lt"/>
                <a:cs typeface="+mn-lt"/>
              </a:rPr>
              <a:t>os</a:t>
            </a:r>
            <a:r>
              <a:rPr lang="en-US" b="1">
                <a:latin typeface="Century Gothic"/>
                <a:ea typeface="+mn-lt"/>
                <a:cs typeface="+mn-lt"/>
              </a:rPr>
              <a:t>, cartilage </a:t>
            </a:r>
          </a:p>
          <a:p>
            <a:pPr>
              <a:lnSpc>
                <a:spcPct val="150000"/>
              </a:lnSpc>
            </a:pPr>
            <a:endParaRPr lang="en-US" sz="1600">
              <a:latin typeface="Century Gothic"/>
              <a:cs typeface="Calibri" panose="020F0502020204030204"/>
            </a:endParaRPr>
          </a:p>
        </p:txBody>
      </p:sp>
      <p:sp>
        <p:nvSpPr>
          <p:cNvPr id="3" name="Rectangle 2">
            <a:extLst>
              <a:ext uri="{FF2B5EF4-FFF2-40B4-BE49-F238E27FC236}">
                <a16:creationId xmlns:a16="http://schemas.microsoft.com/office/drawing/2014/main" id="{1199E770-AE33-7686-7D79-1FDD3195D2DC}"/>
              </a:ext>
            </a:extLst>
          </p:cNvPr>
          <p:cNvSpPr/>
          <p:nvPr/>
        </p:nvSpPr>
        <p:spPr>
          <a:xfrm>
            <a:off x="126240" y="5429158"/>
            <a:ext cx="7473530" cy="42018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3"/>
          <a:stretch>
            <a:fillRect/>
          </a:stretch>
        </p:blipFill>
        <p:spPr>
          <a:xfrm>
            <a:off x="3190838" y="326968"/>
            <a:ext cx="832066" cy="821121"/>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4"/>
          <a:stretch>
            <a:fillRect/>
          </a:stretch>
        </p:blipFill>
        <p:spPr>
          <a:xfrm>
            <a:off x="4186539" y="330640"/>
            <a:ext cx="951308" cy="951187"/>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5"/>
          <a:stretch>
            <a:fillRect/>
          </a:stretch>
        </p:blipFill>
        <p:spPr>
          <a:xfrm>
            <a:off x="5170829" y="262799"/>
            <a:ext cx="712825" cy="734411"/>
          </a:xfrm>
          <a:prstGeom prst="rect">
            <a:avLst/>
          </a:prstGeom>
        </p:spPr>
      </p:pic>
      <p:sp>
        <p:nvSpPr>
          <p:cNvPr id="8" name="TextBox 7">
            <a:extLst>
              <a:ext uri="{FF2B5EF4-FFF2-40B4-BE49-F238E27FC236}">
                <a16:creationId xmlns:a16="http://schemas.microsoft.com/office/drawing/2014/main" id="{6E56BD6B-0C91-7A3C-57A4-D4821095C6F7}"/>
              </a:ext>
            </a:extLst>
          </p:cNvPr>
          <p:cNvSpPr txBox="1"/>
          <p:nvPr/>
        </p:nvSpPr>
        <p:spPr>
          <a:xfrm>
            <a:off x="1006307" y="5327480"/>
            <a:ext cx="6753308" cy="2723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b="1">
              <a:latin typeface="Century Gothic"/>
              <a:ea typeface="+mn-lt"/>
              <a:cs typeface="+mn-lt"/>
            </a:endParaRPr>
          </a:p>
          <a:p>
            <a:pPr algn="ctr">
              <a:lnSpc>
                <a:spcPct val="150000"/>
              </a:lnSpc>
            </a:pPr>
            <a:endParaRPr lang="en-US" sz="2400" b="1">
              <a:latin typeface="Century Gothic"/>
              <a:ea typeface="+mn-lt"/>
              <a:cs typeface="+mn-lt"/>
            </a:endParaRPr>
          </a:p>
          <a:p>
            <a:pPr marL="285750" indent="-285750" algn="ctr">
              <a:lnSpc>
                <a:spcPct val="150000"/>
              </a:lnSpc>
              <a:buFont typeface="Calibri"/>
              <a:buChar char="-"/>
            </a:pPr>
            <a:r>
              <a:rPr lang="en-US" b="1">
                <a:latin typeface="Century Gothic"/>
                <a:ea typeface="+mn-lt"/>
                <a:cs typeface="+mn-lt"/>
              </a:rPr>
              <a:t>Coupe </a:t>
            </a:r>
            <a:r>
              <a:rPr lang="en-US" b="1" err="1">
                <a:latin typeface="Century Gothic"/>
                <a:ea typeface="+mn-lt"/>
                <a:cs typeface="+mn-lt"/>
              </a:rPr>
              <a:t>facilement</a:t>
            </a:r>
            <a:r>
              <a:rPr lang="en-US" b="1">
                <a:latin typeface="Century Gothic"/>
                <a:ea typeface="+mn-lt"/>
                <a:cs typeface="+mn-lt"/>
              </a:rPr>
              <a:t> avec fourchette </a:t>
            </a:r>
            <a:r>
              <a:rPr lang="en-US" b="1" err="1">
                <a:latin typeface="Century Gothic"/>
                <a:ea typeface="+mn-lt"/>
                <a:cs typeface="+mn-lt"/>
              </a:rPr>
              <a:t>ou</a:t>
            </a:r>
            <a:r>
              <a:rPr lang="en-US" b="1">
                <a:latin typeface="Century Gothic"/>
                <a:ea typeface="+mn-lt"/>
                <a:cs typeface="+mn-lt"/>
              </a:rPr>
              <a:t> </a:t>
            </a:r>
            <a:r>
              <a:rPr lang="en-US" b="1" err="1">
                <a:latin typeface="Century Gothic"/>
                <a:ea typeface="+mn-lt"/>
                <a:cs typeface="+mn-lt"/>
              </a:rPr>
              <a:t>cuillere</a:t>
            </a:r>
            <a:endParaRPr lang="en-US" b="1">
              <a:latin typeface="Century Gothic"/>
              <a:ea typeface="+mn-lt"/>
              <a:cs typeface="+mn-lt"/>
            </a:endParaRPr>
          </a:p>
          <a:p>
            <a:pPr marL="1657350" lvl="3"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r>
              <a:rPr lang="en-US" sz="1600" err="1">
                <a:latin typeface="Century Gothic"/>
                <a:ea typeface="+mn-lt"/>
                <a:cs typeface="+mn-lt"/>
              </a:rPr>
              <a:t>L’aliment</a:t>
            </a:r>
            <a:r>
              <a:rPr lang="en-US" sz="1600">
                <a:latin typeface="Century Gothic"/>
                <a:ea typeface="+mn-lt"/>
                <a:cs typeface="+mn-lt"/>
              </a:rPr>
              <a:t> </a:t>
            </a:r>
            <a:r>
              <a:rPr lang="en-US" sz="1600" b="1" err="1">
                <a:latin typeface="Century Gothic"/>
                <a:ea typeface="+mn-lt"/>
                <a:cs typeface="+mn-lt"/>
              </a:rPr>
              <a:t>peut</a:t>
            </a:r>
            <a:r>
              <a:rPr lang="en-US" sz="1600" b="1">
                <a:latin typeface="Century Gothic"/>
                <a:ea typeface="+mn-lt"/>
                <a:cs typeface="+mn-lt"/>
              </a:rPr>
              <a:t> </a:t>
            </a:r>
            <a:r>
              <a:rPr lang="en-US" sz="1600" b="1" err="1">
                <a:latin typeface="Century Gothic"/>
                <a:ea typeface="+mn-lt"/>
                <a:cs typeface="+mn-lt"/>
              </a:rPr>
              <a:t>être</a:t>
            </a:r>
            <a:r>
              <a:rPr lang="en-US" sz="1600" b="1">
                <a:latin typeface="Century Gothic"/>
                <a:ea typeface="+mn-lt"/>
                <a:cs typeface="+mn-lt"/>
              </a:rPr>
              <a:t> </a:t>
            </a:r>
            <a:r>
              <a:rPr lang="en-US" sz="1600" b="1" err="1">
                <a:latin typeface="Century Gothic"/>
                <a:ea typeface="+mn-lt"/>
                <a:cs typeface="+mn-lt"/>
              </a:rPr>
              <a:t>écrasé</a:t>
            </a:r>
            <a:r>
              <a:rPr lang="en-US" sz="1600" b="1">
                <a:latin typeface="Century Gothic"/>
                <a:ea typeface="+mn-lt"/>
                <a:cs typeface="+mn-lt"/>
              </a:rPr>
              <a:t> avec </a:t>
            </a:r>
            <a:r>
              <a:rPr lang="en-US" sz="1600" b="1" err="1">
                <a:latin typeface="Century Gothic"/>
                <a:ea typeface="+mn-lt"/>
                <a:cs typeface="+mn-lt"/>
              </a:rPr>
              <a:t>une</a:t>
            </a:r>
            <a:r>
              <a:rPr lang="en-US" sz="1600" b="1">
                <a:latin typeface="Century Gothic"/>
                <a:ea typeface="+mn-lt"/>
                <a:cs typeface="+mn-lt"/>
              </a:rPr>
              <a:t> fourchette</a:t>
            </a:r>
            <a:r>
              <a:rPr lang="en-US" sz="1600">
                <a:latin typeface="Century Gothic"/>
                <a:ea typeface="+mn-lt"/>
                <a:cs typeface="+mn-lt"/>
              </a:rPr>
              <a:t> </a:t>
            </a:r>
            <a:endParaRPr lang="en-US">
              <a:latin typeface="Century Gothic"/>
              <a:ea typeface="+mn-lt"/>
              <a:cs typeface="+mn-lt"/>
            </a:endParaRPr>
          </a:p>
          <a:p>
            <a:pPr lvl="3">
              <a:lnSpc>
                <a:spcPct val="150000"/>
              </a:lnSpc>
            </a:pPr>
            <a:endParaRPr lang="en-US" sz="1600">
              <a:latin typeface="Century Gothic"/>
              <a:ea typeface="+mn-lt"/>
              <a:cs typeface="+mn-lt"/>
            </a:endParaRPr>
          </a:p>
        </p:txBody>
      </p:sp>
      <p:pic>
        <p:nvPicPr>
          <p:cNvPr id="12" name="Picture 12" descr="A picture containing fork, weapon&#10;&#10;Description automatically generated">
            <a:extLst>
              <a:ext uri="{FF2B5EF4-FFF2-40B4-BE49-F238E27FC236}">
                <a16:creationId xmlns:a16="http://schemas.microsoft.com/office/drawing/2014/main" id="{D6DCD7F4-BFB1-E66F-370A-4FB38D202D53}"/>
              </a:ext>
            </a:extLst>
          </p:cNvPr>
          <p:cNvPicPr>
            <a:picLocks noChangeAspect="1"/>
          </p:cNvPicPr>
          <p:nvPr/>
        </p:nvPicPr>
        <p:blipFill>
          <a:blip r:embed="rId6"/>
          <a:stretch>
            <a:fillRect/>
          </a:stretch>
        </p:blipFill>
        <p:spPr>
          <a:xfrm>
            <a:off x="245882" y="7859242"/>
            <a:ext cx="1628775" cy="1057275"/>
          </a:xfrm>
          <a:prstGeom prst="rect">
            <a:avLst/>
          </a:prstGeom>
        </p:spPr>
      </p:pic>
      <p:pic>
        <p:nvPicPr>
          <p:cNvPr id="15" name="Picture 13" descr="A picture containing indoor, tableware&#10;&#10;Description automatically generated">
            <a:extLst>
              <a:ext uri="{FF2B5EF4-FFF2-40B4-BE49-F238E27FC236}">
                <a16:creationId xmlns:a16="http://schemas.microsoft.com/office/drawing/2014/main" id="{CC21A64A-7E47-E668-B897-E27A45B714CB}"/>
              </a:ext>
            </a:extLst>
          </p:cNvPr>
          <p:cNvPicPr>
            <a:picLocks noChangeAspect="1"/>
          </p:cNvPicPr>
          <p:nvPr/>
        </p:nvPicPr>
        <p:blipFill>
          <a:blip r:embed="rId7"/>
          <a:stretch>
            <a:fillRect/>
          </a:stretch>
        </p:blipFill>
        <p:spPr>
          <a:xfrm>
            <a:off x="250644" y="6941456"/>
            <a:ext cx="1646144" cy="685800"/>
          </a:xfrm>
          <a:prstGeom prst="rect">
            <a:avLst/>
          </a:prstGeom>
        </p:spPr>
      </p:pic>
      <p:pic>
        <p:nvPicPr>
          <p:cNvPr id="2" name="Picture 6" descr="A picture containing plate, indoor, fork, piece&#10;&#10;Description automatically generated">
            <a:extLst>
              <a:ext uri="{FF2B5EF4-FFF2-40B4-BE49-F238E27FC236}">
                <a16:creationId xmlns:a16="http://schemas.microsoft.com/office/drawing/2014/main" id="{37C78E93-E71C-ABF1-F3C6-B6CC474BE60D}"/>
              </a:ext>
            </a:extLst>
          </p:cNvPr>
          <p:cNvPicPr>
            <a:picLocks noChangeAspect="1"/>
          </p:cNvPicPr>
          <p:nvPr/>
        </p:nvPicPr>
        <p:blipFill>
          <a:blip r:embed="rId8"/>
          <a:stretch>
            <a:fillRect/>
          </a:stretch>
        </p:blipFill>
        <p:spPr>
          <a:xfrm>
            <a:off x="239999" y="5553337"/>
            <a:ext cx="1667435" cy="1101566"/>
          </a:xfrm>
          <a:prstGeom prst="rect">
            <a:avLst/>
          </a:prstGeom>
        </p:spPr>
      </p:pic>
      <p:sp>
        <p:nvSpPr>
          <p:cNvPr id="7" name="TextBox 6">
            <a:extLst>
              <a:ext uri="{FF2B5EF4-FFF2-40B4-BE49-F238E27FC236}">
                <a16:creationId xmlns:a16="http://schemas.microsoft.com/office/drawing/2014/main" id="{870A4D99-E150-9D55-88E5-2289F606CB6E}"/>
              </a:ext>
            </a:extLst>
          </p:cNvPr>
          <p:cNvSpPr txBox="1"/>
          <p:nvPr/>
        </p:nvSpPr>
        <p:spPr>
          <a:xfrm>
            <a:off x="1943091" y="8215565"/>
            <a:ext cx="57418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600" err="1">
                <a:latin typeface="Century Gothic"/>
              </a:rPr>
              <a:t>L'aliment</a:t>
            </a:r>
            <a:r>
              <a:rPr lang="en-US" sz="1600">
                <a:latin typeface="Century Gothic"/>
              </a:rPr>
              <a:t> </a:t>
            </a:r>
            <a:r>
              <a:rPr lang="en-US" sz="1600" b="1" err="1">
                <a:latin typeface="Century Gothic"/>
              </a:rPr>
              <a:t>reste</a:t>
            </a:r>
            <a:r>
              <a:rPr lang="en-US" sz="1600" b="1">
                <a:latin typeface="Century Gothic"/>
              </a:rPr>
              <a:t> </a:t>
            </a:r>
            <a:r>
              <a:rPr lang="en-US" sz="1600" b="1" err="1">
                <a:latin typeface="Century Gothic"/>
              </a:rPr>
              <a:t>écrasé</a:t>
            </a:r>
            <a:r>
              <a:rPr lang="en-US" sz="1600" b="1">
                <a:latin typeface="Century Gothic"/>
              </a:rPr>
              <a:t> </a:t>
            </a:r>
            <a:r>
              <a:rPr lang="en-US" sz="1600" b="1" err="1">
                <a:latin typeface="Century Gothic"/>
              </a:rPr>
              <a:t>lorsque</a:t>
            </a:r>
            <a:r>
              <a:rPr lang="en-US" sz="1600" b="1">
                <a:latin typeface="Century Gothic"/>
              </a:rPr>
              <a:t> la fourchette </a:t>
            </a:r>
            <a:r>
              <a:rPr lang="en-US" sz="1600" b="1" err="1">
                <a:latin typeface="Century Gothic"/>
              </a:rPr>
              <a:t>est</a:t>
            </a:r>
            <a:r>
              <a:rPr lang="en-US" sz="1600" b="1">
                <a:latin typeface="Century Gothic"/>
              </a:rPr>
              <a:t> </a:t>
            </a:r>
            <a:r>
              <a:rPr lang="en-US" sz="1600" b="1" err="1">
                <a:latin typeface="Century Gothic"/>
              </a:rPr>
              <a:t>retirée</a:t>
            </a:r>
            <a:r>
              <a:rPr lang="en-US" sz="1600">
                <a:latin typeface="Century Gothic"/>
              </a:rPr>
              <a:t>​</a:t>
            </a:r>
            <a:endParaRPr lang="en-US">
              <a:cs typeface="Calibri" panose="020F0502020204030204"/>
            </a:endParaRPr>
          </a:p>
        </p:txBody>
      </p:sp>
      <p:sp>
        <p:nvSpPr>
          <p:cNvPr id="10" name="TextBox 9">
            <a:extLst>
              <a:ext uri="{FF2B5EF4-FFF2-40B4-BE49-F238E27FC236}">
                <a16:creationId xmlns:a16="http://schemas.microsoft.com/office/drawing/2014/main" id="{96300250-D05E-E245-044D-BA4EAE6F720E}"/>
              </a:ext>
            </a:extLst>
          </p:cNvPr>
          <p:cNvSpPr txBox="1"/>
          <p:nvPr/>
        </p:nvSpPr>
        <p:spPr>
          <a:xfrm>
            <a:off x="135742" y="9248990"/>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7" name="TextBox 16">
            <a:extLst>
              <a:ext uri="{FF2B5EF4-FFF2-40B4-BE49-F238E27FC236}">
                <a16:creationId xmlns:a16="http://schemas.microsoft.com/office/drawing/2014/main" id="{BB516F1F-6403-C940-3C7B-6B248AEBFB83}"/>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9"/>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0"/>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1"/>
              </a:rPr>
              <a:t>10.3390/ijerph18105125</a:t>
            </a:r>
            <a:endParaRPr lang="en-US" sz="600">
              <a:ea typeface="Calibri"/>
              <a:cs typeface="Calibri"/>
            </a:endParaRPr>
          </a:p>
        </p:txBody>
      </p:sp>
    </p:spTree>
    <p:extLst>
      <p:ext uri="{BB962C8B-B14F-4D97-AF65-F5344CB8AC3E}">
        <p14:creationId xmlns:p14="http://schemas.microsoft.com/office/powerpoint/2010/main" val="238727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49167" y="384408"/>
            <a:ext cx="7079752" cy="8488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Normal</a:t>
            </a:r>
            <a:endParaRPr lang="en-US" sz="2400">
              <a:latin typeface="Century Gothic"/>
              <a:cs typeface="Calibri"/>
            </a:endParaRPr>
          </a:p>
          <a:p>
            <a:pPr>
              <a:lnSpc>
                <a:spcPct val="150000"/>
              </a:lnSpc>
            </a:pPr>
            <a:endParaRPr lang="en-US" sz="2400">
              <a:latin typeface="Century Gothic"/>
              <a:ea typeface="+mn-lt"/>
              <a:cs typeface="Arial"/>
            </a:endParaRPr>
          </a:p>
          <a:p>
            <a:pPr>
              <a:lnSpc>
                <a:spcPct val="150000"/>
              </a:lnSpc>
            </a:pPr>
            <a:endParaRPr lang="en-US" sz="2400">
              <a:latin typeface="Century Gothic"/>
              <a:ea typeface="+mn-lt"/>
              <a:cs typeface="Arial"/>
            </a:endParaRPr>
          </a:p>
          <a:p>
            <a:pPr algn="ctr">
              <a:lnSpc>
                <a:spcPct val="150000"/>
              </a:lnSpc>
            </a:pPr>
            <a:r>
              <a:rPr lang="en-US" sz="2400" b="1" err="1">
                <a:latin typeface="Century Gothic"/>
                <a:ea typeface="+mn-lt"/>
                <a:cs typeface="Arial"/>
              </a:rPr>
              <a:t>Qu'est-ce</a:t>
            </a:r>
            <a:r>
              <a:rPr lang="en-US" sz="2400" b="1">
                <a:latin typeface="Century Gothic"/>
                <a:ea typeface="+mn-lt"/>
                <a:cs typeface="Arial"/>
              </a:rPr>
              <a:t> que la </a:t>
            </a:r>
            <a:r>
              <a:rPr lang="en-US" sz="2400" b="1" err="1">
                <a:latin typeface="Century Gothic"/>
                <a:ea typeface="+mn-lt"/>
                <a:cs typeface="+mn-lt"/>
              </a:rPr>
              <a:t>nourriture</a:t>
            </a:r>
            <a:r>
              <a:rPr lang="en-US" sz="2400" b="1">
                <a:latin typeface="Century Gothic"/>
                <a:ea typeface="+mn-lt"/>
                <a:cs typeface="+mn-lt"/>
              </a:rPr>
              <a:t> </a:t>
            </a:r>
            <a:r>
              <a:rPr lang="en-US" sz="2400" b="1" err="1">
                <a:latin typeface="Century Gothic"/>
                <a:ea typeface="+mn-lt"/>
                <a:cs typeface="+mn-lt"/>
              </a:rPr>
              <a:t>normale</a:t>
            </a:r>
            <a:r>
              <a:rPr lang="en-US" sz="2400" b="1">
                <a:latin typeface="Century Gothic"/>
                <a:ea typeface="+mn-lt"/>
                <a:cs typeface="Arial"/>
              </a:rPr>
              <a:t>:</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Aliments </a:t>
            </a:r>
            <a:r>
              <a:rPr lang="en-US" err="1">
                <a:latin typeface="Century Gothic"/>
                <a:ea typeface="+mn-lt"/>
                <a:cs typeface="+mn-lt"/>
              </a:rPr>
              <a:t>normaux</a:t>
            </a:r>
            <a:r>
              <a:rPr lang="en-US">
                <a:latin typeface="Century Gothic"/>
                <a:ea typeface="+mn-lt"/>
                <a:cs typeface="+mn-lt"/>
              </a:rPr>
              <a:t>, de </a:t>
            </a:r>
            <a:r>
              <a:rPr lang="en-US" err="1">
                <a:latin typeface="Century Gothic"/>
                <a:ea typeface="+mn-lt"/>
                <a:cs typeface="+mn-lt"/>
              </a:rPr>
              <a:t>tous</a:t>
            </a:r>
            <a:r>
              <a:rPr lang="en-US">
                <a:latin typeface="Century Gothic"/>
                <a:ea typeface="+mn-lt"/>
                <a:cs typeface="+mn-lt"/>
              </a:rPr>
              <a:t> les </a:t>
            </a:r>
            <a:r>
              <a:rPr lang="en-US" err="1">
                <a:latin typeface="Century Gothic"/>
                <a:ea typeface="+mn-lt"/>
                <a:cs typeface="+mn-lt"/>
              </a:rPr>
              <a:t>jours</a:t>
            </a:r>
            <a:r>
              <a:rPr lang="en-US">
                <a:latin typeface="Century Gothic"/>
                <a:ea typeface="+mn-lt"/>
                <a:cs typeface="+mn-lt"/>
              </a:rPr>
              <a:t>, de </a:t>
            </a:r>
            <a:r>
              <a:rPr lang="en-US" b="1" err="1">
                <a:latin typeface="Century Gothic"/>
                <a:ea typeface="+mn-lt"/>
                <a:cs typeface="+mn-lt"/>
              </a:rPr>
              <a:t>diverses</a:t>
            </a:r>
            <a:r>
              <a:rPr lang="en-US" b="1">
                <a:latin typeface="Century Gothic"/>
                <a:ea typeface="+mn-lt"/>
                <a:cs typeface="+mn-lt"/>
              </a:rPr>
              <a:t> textures </a:t>
            </a:r>
          </a:p>
          <a:p>
            <a:pPr marL="285750" indent="-285750">
              <a:lnSpc>
                <a:spcPct val="150000"/>
              </a:lnSpc>
              <a:buFont typeface="Calibri,Sans-Serif"/>
              <a:buChar char="-"/>
            </a:pPr>
            <a:endParaRPr lang="en-US" b="1">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Vous </a:t>
            </a:r>
            <a:r>
              <a:rPr lang="en-US" err="1">
                <a:latin typeface="Century Gothic"/>
                <a:ea typeface="+mn-lt"/>
                <a:cs typeface="+mn-lt"/>
              </a:rPr>
              <a:t>devez</a:t>
            </a:r>
            <a:r>
              <a:rPr lang="en-US" b="1">
                <a:latin typeface="Century Gothic"/>
                <a:ea typeface="+mn-lt"/>
                <a:cs typeface="+mn-lt"/>
              </a:rPr>
              <a:t> </a:t>
            </a:r>
            <a:r>
              <a:rPr lang="en-US" b="1" err="1">
                <a:latin typeface="Century Gothic"/>
                <a:ea typeface="+mn-lt"/>
                <a:cs typeface="+mn-lt"/>
              </a:rPr>
              <a:t>être</a:t>
            </a:r>
            <a:r>
              <a:rPr lang="en-US" b="1">
                <a:latin typeface="Century Gothic"/>
                <a:ea typeface="+mn-lt"/>
                <a:cs typeface="+mn-lt"/>
              </a:rPr>
              <a:t> capable de </a:t>
            </a:r>
            <a:r>
              <a:rPr lang="en-US" b="1" err="1">
                <a:latin typeface="Century Gothic"/>
                <a:ea typeface="+mn-lt"/>
                <a:cs typeface="+mn-lt"/>
              </a:rPr>
              <a:t>croquer</a:t>
            </a:r>
            <a:r>
              <a:rPr lang="en-US" b="1">
                <a:latin typeface="Century Gothic"/>
                <a:ea typeface="+mn-lt"/>
                <a:cs typeface="+mn-lt"/>
              </a:rPr>
              <a:t> dedans</a:t>
            </a:r>
            <a:r>
              <a:rPr lang="en-US">
                <a:latin typeface="Century Gothic"/>
                <a:ea typeface="+mn-lt"/>
                <a:cs typeface="+mn-lt"/>
              </a:rPr>
              <a:t> </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Vous </a:t>
            </a:r>
            <a:r>
              <a:rPr lang="en-US" err="1">
                <a:latin typeface="Century Gothic"/>
                <a:ea typeface="+mn-lt"/>
                <a:cs typeface="+mn-lt"/>
              </a:rPr>
              <a:t>devez</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capable de </a:t>
            </a:r>
            <a:r>
              <a:rPr lang="en-US" b="1" err="1">
                <a:latin typeface="Century Gothic"/>
                <a:ea typeface="+mn-lt"/>
                <a:cs typeface="+mn-lt"/>
              </a:rPr>
              <a:t>mastiquer</a:t>
            </a:r>
            <a:r>
              <a:rPr lang="en-US" b="1">
                <a:latin typeface="Century Gothic"/>
                <a:ea typeface="+mn-lt"/>
                <a:cs typeface="+mn-lt"/>
              </a:rPr>
              <a:t> des aliments </a:t>
            </a:r>
            <a:r>
              <a:rPr lang="en-US" b="1" err="1">
                <a:latin typeface="Century Gothic"/>
                <a:ea typeface="+mn-lt"/>
                <a:cs typeface="+mn-lt"/>
              </a:rPr>
              <a:t>durs</a:t>
            </a:r>
            <a:r>
              <a:rPr lang="en-US" b="1">
                <a:latin typeface="Century Gothic"/>
                <a:ea typeface="+mn-lt"/>
                <a:cs typeface="+mn-lt"/>
              </a:rPr>
              <a:t> </a:t>
            </a:r>
            <a:r>
              <a:rPr lang="en-US" err="1">
                <a:latin typeface="Century Gothic"/>
                <a:ea typeface="+mn-lt"/>
                <a:cs typeface="+mn-lt"/>
              </a:rPr>
              <a:t>mais</a:t>
            </a:r>
            <a:r>
              <a:rPr lang="en-US">
                <a:latin typeface="Century Gothic"/>
                <a:ea typeface="+mn-lt"/>
                <a:cs typeface="+mn-lt"/>
              </a:rPr>
              <a:t> </a:t>
            </a:r>
            <a:r>
              <a:rPr lang="en-US" err="1">
                <a:latin typeface="Century Gothic"/>
                <a:ea typeface="+mn-lt"/>
                <a:cs typeface="+mn-lt"/>
              </a:rPr>
              <a:t>aussi</a:t>
            </a:r>
            <a:r>
              <a:rPr lang="en-US">
                <a:latin typeface="Century Gothic"/>
                <a:ea typeface="+mn-lt"/>
                <a:cs typeface="+mn-lt"/>
              </a:rPr>
              <a:t> des aliments </a:t>
            </a:r>
            <a:r>
              <a:rPr lang="en-US" err="1">
                <a:latin typeface="Century Gothic"/>
                <a:ea typeface="+mn-lt"/>
                <a:cs typeface="+mn-lt"/>
              </a:rPr>
              <a:t>tendres</a:t>
            </a:r>
            <a:r>
              <a:rPr lang="en-US">
                <a:latin typeface="Century Gothic"/>
                <a:ea typeface="+mn-lt"/>
                <a:cs typeface="+mn-lt"/>
              </a:rPr>
              <a:t> </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Vous </a:t>
            </a:r>
            <a:r>
              <a:rPr lang="en-US" err="1">
                <a:latin typeface="Century Gothic"/>
                <a:ea typeface="+mn-lt"/>
                <a:cs typeface="+mn-lt"/>
              </a:rPr>
              <a:t>devez</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capable de </a:t>
            </a:r>
            <a:r>
              <a:rPr lang="en-US" b="1" err="1">
                <a:latin typeface="Century Gothic"/>
                <a:ea typeface="+mn-lt"/>
                <a:cs typeface="+mn-lt"/>
              </a:rPr>
              <a:t>mastiquer</a:t>
            </a:r>
            <a:r>
              <a:rPr lang="en-US" b="1">
                <a:latin typeface="Century Gothic"/>
                <a:ea typeface="+mn-lt"/>
                <a:cs typeface="+mn-lt"/>
              </a:rPr>
              <a:t> tout type de texture</a:t>
            </a:r>
            <a:r>
              <a:rPr lang="en-US">
                <a:latin typeface="Century Gothic"/>
                <a:ea typeface="+mn-lt"/>
                <a:cs typeface="+mn-lt"/>
              </a:rPr>
              <a:t> sans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fatiguer</a:t>
            </a:r>
            <a:r>
              <a:rPr lang="en-US">
                <a:latin typeface="Century Gothic"/>
                <a:ea typeface="+mn-lt"/>
                <a:cs typeface="+mn-lt"/>
              </a:rPr>
              <a:t> trop </a:t>
            </a:r>
            <a:r>
              <a:rPr lang="en-US" err="1">
                <a:latin typeface="Century Gothic"/>
                <a:ea typeface="+mn-lt"/>
                <a:cs typeface="+mn-lt"/>
              </a:rPr>
              <a:t>rapidement</a:t>
            </a:r>
            <a:r>
              <a:rPr lang="en-US">
                <a:latin typeface="Century Gothic"/>
                <a:ea typeface="+mn-lt"/>
                <a:cs typeface="+mn-lt"/>
              </a:rPr>
              <a:t>  </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Les aliments de</a:t>
            </a:r>
            <a:r>
              <a:rPr lang="en-US" b="1">
                <a:latin typeface="Century Gothic"/>
                <a:ea typeface="+mn-lt"/>
                <a:cs typeface="+mn-lt"/>
              </a:rPr>
              <a:t> texture double / </a:t>
            </a:r>
            <a:r>
              <a:rPr lang="en-US" b="1" err="1">
                <a:latin typeface="Century Gothic"/>
                <a:ea typeface="+mn-lt"/>
                <a:cs typeface="+mn-lt"/>
              </a:rPr>
              <a:t>hétérogène</a:t>
            </a:r>
            <a:r>
              <a:rPr lang="en-US" b="1">
                <a:latin typeface="Century Gothic"/>
                <a:ea typeface="+mn-lt"/>
                <a:cs typeface="+mn-lt"/>
              </a:rPr>
              <a:t> / </a:t>
            </a:r>
            <a:r>
              <a:rPr lang="en-US" b="1" err="1">
                <a:latin typeface="Century Gothic"/>
                <a:ea typeface="+mn-lt"/>
                <a:cs typeface="+mn-lt"/>
              </a:rPr>
              <a:t>mixte</a:t>
            </a:r>
            <a:r>
              <a:rPr lang="en-US" b="1">
                <a:latin typeface="Century Gothic"/>
                <a:ea typeface="+mn-lt"/>
                <a:cs typeface="+mn-lt"/>
              </a:rPr>
              <a:t> / mélanges </a:t>
            </a:r>
            <a:r>
              <a:rPr lang="en-US" b="1" err="1">
                <a:latin typeface="Century Gothic"/>
                <a:ea typeface="+mn-lt"/>
                <a:cs typeface="+mn-lt"/>
              </a:rPr>
              <a:t>solide-liquide</a:t>
            </a:r>
            <a:r>
              <a:rPr lang="en-US">
                <a:latin typeface="Century Gothic"/>
                <a:ea typeface="+mn-lt"/>
                <a:cs typeface="+mn-lt"/>
              </a:rPr>
              <a:t> </a:t>
            </a:r>
            <a:r>
              <a:rPr lang="en-US" err="1">
                <a:latin typeface="Century Gothic"/>
                <a:ea typeface="+mn-lt"/>
                <a:cs typeface="+mn-lt"/>
              </a:rPr>
              <a:t>sont</a:t>
            </a:r>
            <a:r>
              <a:rPr lang="en-US">
                <a:latin typeface="Century Gothic"/>
                <a:ea typeface="+mn-lt"/>
                <a:cs typeface="+mn-lt"/>
              </a:rPr>
              <a:t> </a:t>
            </a:r>
            <a:r>
              <a:rPr lang="en-US" err="1">
                <a:latin typeface="Century Gothic"/>
                <a:ea typeface="+mn-lt"/>
                <a:cs typeface="+mn-lt"/>
              </a:rPr>
              <a:t>concernés</a:t>
            </a:r>
            <a:r>
              <a:rPr lang="en-US">
                <a:latin typeface="Century Gothic"/>
                <a:ea typeface="+mn-lt"/>
                <a:cs typeface="+mn-lt"/>
              </a:rPr>
              <a:t> par </a:t>
            </a:r>
            <a:r>
              <a:rPr lang="en-US" err="1">
                <a:latin typeface="Century Gothic"/>
                <a:ea typeface="+mn-lt"/>
                <a:cs typeface="+mn-lt"/>
              </a:rPr>
              <a:t>cette</a:t>
            </a:r>
            <a:r>
              <a:rPr lang="en-US">
                <a:latin typeface="Century Gothic"/>
                <a:ea typeface="+mn-lt"/>
                <a:cs typeface="+mn-lt"/>
              </a:rPr>
              <a:t> texture (ex. </a:t>
            </a:r>
            <a:r>
              <a:rPr lang="en-US" err="1">
                <a:latin typeface="Century Gothic"/>
                <a:ea typeface="+mn-lt"/>
                <a:cs typeface="+mn-lt"/>
              </a:rPr>
              <a:t>céréales</a:t>
            </a:r>
            <a:r>
              <a:rPr lang="en-US">
                <a:latin typeface="Century Gothic"/>
                <a:ea typeface="+mn-lt"/>
                <a:cs typeface="+mn-lt"/>
              </a:rPr>
              <a:t> avec lait, soupe avec morceaux) </a:t>
            </a:r>
          </a:p>
          <a:p>
            <a:pPr marL="285750" indent="-285750">
              <a:lnSpc>
                <a:spcPct val="150000"/>
              </a:lnSpc>
              <a:buFont typeface="Calibri,Sans-Serif"/>
              <a:buChar char="-"/>
            </a:pPr>
            <a:endParaRPr lang="en-US">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1548749" y="337664"/>
            <a:ext cx="788705" cy="777766"/>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4"/>
          <a:stretch>
            <a:fillRect/>
          </a:stretch>
        </p:blipFill>
        <p:spPr>
          <a:xfrm>
            <a:off x="2437028" y="202487"/>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5"/>
          <a:stretch>
            <a:fillRect/>
          </a:stretch>
        </p:blipFill>
        <p:spPr>
          <a:xfrm>
            <a:off x="3530621" y="235004"/>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6"/>
          <a:stretch>
            <a:fillRect/>
          </a:stretch>
        </p:blipFill>
        <p:spPr>
          <a:xfrm>
            <a:off x="4442760" y="127481"/>
            <a:ext cx="1016349" cy="1016219"/>
          </a:xfrm>
          <a:prstGeom prst="rect">
            <a:avLst/>
          </a:prstGeom>
        </p:spPr>
      </p:pic>
      <p:pic>
        <p:nvPicPr>
          <p:cNvPr id="10" name="Picture 18">
            <a:extLst>
              <a:ext uri="{FF2B5EF4-FFF2-40B4-BE49-F238E27FC236}">
                <a16:creationId xmlns:a16="http://schemas.microsoft.com/office/drawing/2014/main" id="{186BD5FB-3345-90CC-E0CE-E0B8F35EFD5B}"/>
              </a:ext>
            </a:extLst>
          </p:cNvPr>
          <p:cNvPicPr>
            <a:picLocks noChangeAspect="1"/>
          </p:cNvPicPr>
          <p:nvPr/>
        </p:nvPicPr>
        <p:blipFill>
          <a:blip r:embed="rId7"/>
          <a:stretch>
            <a:fillRect/>
          </a:stretch>
        </p:blipFill>
        <p:spPr>
          <a:xfrm>
            <a:off x="5460762" y="119296"/>
            <a:ext cx="1133809" cy="1118938"/>
          </a:xfrm>
          <a:prstGeom prst="rect">
            <a:avLst/>
          </a:prstGeom>
        </p:spPr>
      </p:pic>
      <p:sp>
        <p:nvSpPr>
          <p:cNvPr id="8" name="TextBox 7">
            <a:extLst>
              <a:ext uri="{FF2B5EF4-FFF2-40B4-BE49-F238E27FC236}">
                <a16:creationId xmlns:a16="http://schemas.microsoft.com/office/drawing/2014/main" id="{BB3F7FBF-D584-D0A8-C515-9DF5002F94A9}"/>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82327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aseline="0">
                <a:latin typeface="Century Gothic"/>
              </a:rPr>
              <a:t>Liquid </a:t>
            </a:r>
            <a:r>
              <a:rPr lang="en-US" sz="2400" b="1" baseline="0">
                <a:latin typeface="Century Gothic"/>
              </a:rPr>
              <a:t>Drink Consistency</a:t>
            </a:r>
            <a:r>
              <a:rPr lang="en-US" sz="2400" baseline="0">
                <a:latin typeface="Century Gothic"/>
              </a:rPr>
              <a:t> Types: </a:t>
            </a:r>
            <a:endParaRPr lang="en-CA" sz="24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349908" y="1348364"/>
            <a:ext cx="7079752" cy="5855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Thin </a:t>
            </a:r>
            <a:endParaRPr lang="en-US" b="1">
              <a:latin typeface="Calibri" panose="020F0502020204030204"/>
              <a:ea typeface="+mn-lt"/>
              <a:cs typeface="+mn-lt"/>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Slightly Thick</a:t>
            </a: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Mildly Thick</a:t>
            </a: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Moderately Thick </a:t>
            </a:r>
          </a:p>
        </p:txBody>
      </p:sp>
      <p:pic>
        <p:nvPicPr>
          <p:cNvPr id="2" name="Picture 3">
            <a:extLst>
              <a:ext uri="{FF2B5EF4-FFF2-40B4-BE49-F238E27FC236}">
                <a16:creationId xmlns:a16="http://schemas.microsoft.com/office/drawing/2014/main" id="{8FB2FE3D-A3F0-4ABD-466F-9CE79D827F17}"/>
              </a:ext>
            </a:extLst>
          </p:cNvPr>
          <p:cNvPicPr>
            <a:picLocks noChangeAspect="1"/>
          </p:cNvPicPr>
          <p:nvPr/>
        </p:nvPicPr>
        <p:blipFill>
          <a:blip r:embed="rId3"/>
          <a:stretch>
            <a:fillRect/>
          </a:stretch>
        </p:blipFill>
        <p:spPr>
          <a:xfrm>
            <a:off x="2852536" y="6713222"/>
            <a:ext cx="669933" cy="610846"/>
          </a:xfrm>
          <a:prstGeom prst="rect">
            <a:avLst/>
          </a:prstGeom>
        </p:spPr>
      </p:pic>
      <p:pic>
        <p:nvPicPr>
          <p:cNvPr id="4" name="Picture 4">
            <a:extLst>
              <a:ext uri="{FF2B5EF4-FFF2-40B4-BE49-F238E27FC236}">
                <a16:creationId xmlns:a16="http://schemas.microsoft.com/office/drawing/2014/main" id="{434FED9E-7343-10CF-1007-ECA32774D411}"/>
              </a:ext>
            </a:extLst>
          </p:cNvPr>
          <p:cNvPicPr>
            <a:picLocks noChangeAspect="1"/>
          </p:cNvPicPr>
          <p:nvPr/>
        </p:nvPicPr>
        <p:blipFill>
          <a:blip r:embed="rId4"/>
          <a:stretch>
            <a:fillRect/>
          </a:stretch>
        </p:blipFill>
        <p:spPr>
          <a:xfrm>
            <a:off x="2072513" y="5027990"/>
            <a:ext cx="647292" cy="679335"/>
          </a:xfrm>
          <a:prstGeom prst="rect">
            <a:avLst/>
          </a:prstGeom>
        </p:spPr>
      </p:pic>
      <p:pic>
        <p:nvPicPr>
          <p:cNvPr id="5" name="Picture 6">
            <a:extLst>
              <a:ext uri="{FF2B5EF4-FFF2-40B4-BE49-F238E27FC236}">
                <a16:creationId xmlns:a16="http://schemas.microsoft.com/office/drawing/2014/main" id="{9EA6C51F-B918-6804-3D6F-D6A74BA8DF97}"/>
              </a:ext>
            </a:extLst>
          </p:cNvPr>
          <p:cNvPicPr>
            <a:picLocks noChangeAspect="1"/>
          </p:cNvPicPr>
          <p:nvPr/>
        </p:nvPicPr>
        <p:blipFill>
          <a:blip r:embed="rId5"/>
          <a:stretch>
            <a:fillRect/>
          </a:stretch>
        </p:blipFill>
        <p:spPr>
          <a:xfrm>
            <a:off x="2125370" y="3367656"/>
            <a:ext cx="723053" cy="680633"/>
          </a:xfrm>
          <a:prstGeom prst="rect">
            <a:avLst/>
          </a:prstGeom>
        </p:spPr>
      </p:pic>
      <p:pic>
        <p:nvPicPr>
          <p:cNvPr id="7" name="Picture 7">
            <a:extLst>
              <a:ext uri="{FF2B5EF4-FFF2-40B4-BE49-F238E27FC236}">
                <a16:creationId xmlns:a16="http://schemas.microsoft.com/office/drawing/2014/main" id="{367E6470-D1AC-90D2-2B9E-3D5799056871}"/>
              </a:ext>
            </a:extLst>
          </p:cNvPr>
          <p:cNvPicPr>
            <a:picLocks noChangeAspect="1"/>
          </p:cNvPicPr>
          <p:nvPr/>
        </p:nvPicPr>
        <p:blipFill>
          <a:blip r:embed="rId6"/>
          <a:stretch>
            <a:fillRect/>
          </a:stretch>
        </p:blipFill>
        <p:spPr>
          <a:xfrm>
            <a:off x="1155234" y="1622258"/>
            <a:ext cx="687299" cy="669758"/>
          </a:xfrm>
          <a:prstGeom prst="rect">
            <a:avLst/>
          </a:prstGeom>
        </p:spPr>
      </p:pic>
      <p:pic>
        <p:nvPicPr>
          <p:cNvPr id="8" name="Picture 8">
            <a:extLst>
              <a:ext uri="{FF2B5EF4-FFF2-40B4-BE49-F238E27FC236}">
                <a16:creationId xmlns:a16="http://schemas.microsoft.com/office/drawing/2014/main" id="{410DBC18-C172-EF1B-2C10-3210D200433E}"/>
              </a:ext>
            </a:extLst>
          </p:cNvPr>
          <p:cNvPicPr>
            <a:picLocks noChangeAspect="1"/>
          </p:cNvPicPr>
          <p:nvPr/>
        </p:nvPicPr>
        <p:blipFill>
          <a:blip r:embed="rId7"/>
          <a:stretch>
            <a:fillRect/>
          </a:stretch>
        </p:blipFill>
        <p:spPr>
          <a:xfrm>
            <a:off x="1619976" y="1509963"/>
            <a:ext cx="783453" cy="782053"/>
          </a:xfrm>
          <a:prstGeom prst="rect">
            <a:avLst/>
          </a:prstGeom>
        </p:spPr>
      </p:pic>
      <p:sp>
        <p:nvSpPr>
          <p:cNvPr id="13" name="TextBox 12">
            <a:extLst>
              <a:ext uri="{FF2B5EF4-FFF2-40B4-BE49-F238E27FC236}">
                <a16:creationId xmlns:a16="http://schemas.microsoft.com/office/drawing/2014/main" id="{10F4616C-3E06-E3E7-540F-3FEF4768FF98}"/>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54039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51821" y="1347984"/>
            <a:ext cx="7079752" cy="8348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Puree</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Minced and Moist</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Soft and Bite Sized</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Easy to Chew</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Regular</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aseline="0">
                <a:latin typeface="Century Gothic"/>
              </a:rPr>
              <a:t>Solid</a:t>
            </a:r>
            <a:r>
              <a:rPr lang="en-US" sz="2400" b="1" baseline="0">
                <a:latin typeface="Century Gothic"/>
              </a:rPr>
              <a:t> Food Texture</a:t>
            </a:r>
            <a:r>
              <a:rPr lang="en-US" sz="2400" baseline="0">
                <a:latin typeface="Century Gothic"/>
              </a:rPr>
              <a:t> Types: </a:t>
            </a:r>
            <a:endParaRPr lang="en-CA" sz="24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1708664" y="8401845"/>
            <a:ext cx="788705" cy="777766"/>
          </a:xfrm>
          <a:prstGeom prst="rect">
            <a:avLst/>
          </a:prstGeom>
        </p:spPr>
      </p:pic>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4"/>
          <a:stretch>
            <a:fillRect/>
          </a:stretch>
        </p:blipFill>
        <p:spPr>
          <a:xfrm>
            <a:off x="2453350" y="6720536"/>
            <a:ext cx="832066" cy="821121"/>
          </a:xfrm>
          <a:prstGeom prst="rect">
            <a:avLst/>
          </a:prstGeom>
        </p:spPr>
      </p:pic>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5"/>
          <a:stretch>
            <a:fillRect/>
          </a:stretch>
        </p:blipFill>
        <p:spPr>
          <a:xfrm>
            <a:off x="2460719" y="2922722"/>
            <a:ext cx="1290966" cy="1236609"/>
          </a:xfrm>
          <a:prstGeom prst="rect">
            <a:avLst/>
          </a:prstGeom>
        </p:spPr>
      </p:pic>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6"/>
          <a:stretch>
            <a:fillRect/>
          </a:stretch>
        </p:blipFill>
        <p:spPr>
          <a:xfrm>
            <a:off x="1449439" y="1650107"/>
            <a:ext cx="929627" cy="940348"/>
          </a:xfrm>
          <a:prstGeom prst="rect">
            <a:avLst/>
          </a:prstGeom>
        </p:spPr>
      </p:pic>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7"/>
          <a:stretch>
            <a:fillRect/>
          </a:stretch>
        </p:blipFill>
        <p:spPr>
          <a:xfrm>
            <a:off x="2726231" y="5126543"/>
            <a:ext cx="561062" cy="560990"/>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8"/>
          <a:stretch>
            <a:fillRect/>
          </a:stretch>
        </p:blipFill>
        <p:spPr>
          <a:xfrm>
            <a:off x="3530281" y="3385178"/>
            <a:ext cx="517702" cy="528473"/>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9"/>
          <a:stretch>
            <a:fillRect/>
          </a:stretch>
        </p:blipFill>
        <p:spPr>
          <a:xfrm>
            <a:off x="3396444" y="6655503"/>
            <a:ext cx="951308" cy="951187"/>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10"/>
          <a:stretch>
            <a:fillRect/>
          </a:stretch>
        </p:blipFill>
        <p:spPr>
          <a:xfrm>
            <a:off x="3411006" y="4948160"/>
            <a:ext cx="951308" cy="940348"/>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11"/>
          <a:stretch>
            <a:fillRect/>
          </a:stretch>
        </p:blipFill>
        <p:spPr>
          <a:xfrm>
            <a:off x="4339538" y="6720535"/>
            <a:ext cx="712825" cy="734411"/>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12"/>
          <a:stretch>
            <a:fillRect/>
          </a:stretch>
        </p:blipFill>
        <p:spPr>
          <a:xfrm>
            <a:off x="2455007" y="8401844"/>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13"/>
          <a:stretch>
            <a:fillRect/>
          </a:stretch>
        </p:blipFill>
        <p:spPr>
          <a:xfrm>
            <a:off x="3562332" y="8434361"/>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14"/>
          <a:stretch>
            <a:fillRect/>
          </a:stretch>
        </p:blipFill>
        <p:spPr>
          <a:xfrm>
            <a:off x="4527107" y="8391006"/>
            <a:ext cx="1016349" cy="1016219"/>
          </a:xfrm>
          <a:prstGeom prst="rect">
            <a:avLst/>
          </a:prstGeom>
        </p:spPr>
      </p:pic>
      <p:pic>
        <p:nvPicPr>
          <p:cNvPr id="10" name="Picture 18">
            <a:extLst>
              <a:ext uri="{FF2B5EF4-FFF2-40B4-BE49-F238E27FC236}">
                <a16:creationId xmlns:a16="http://schemas.microsoft.com/office/drawing/2014/main" id="{6D5D4789-02F8-0998-2432-A85D4794B310}"/>
              </a:ext>
            </a:extLst>
          </p:cNvPr>
          <p:cNvPicPr>
            <a:picLocks noChangeAspect="1"/>
          </p:cNvPicPr>
          <p:nvPr/>
        </p:nvPicPr>
        <p:blipFill>
          <a:blip r:embed="rId15"/>
          <a:stretch>
            <a:fillRect/>
          </a:stretch>
        </p:blipFill>
        <p:spPr>
          <a:xfrm>
            <a:off x="5558869" y="8327857"/>
            <a:ext cx="1133809" cy="1118938"/>
          </a:xfrm>
          <a:prstGeom prst="rect">
            <a:avLst/>
          </a:prstGeom>
        </p:spPr>
      </p:pic>
      <p:sp>
        <p:nvSpPr>
          <p:cNvPr id="19" name="TextBox 18">
            <a:extLst>
              <a:ext uri="{FF2B5EF4-FFF2-40B4-BE49-F238E27FC236}">
                <a16:creationId xmlns:a16="http://schemas.microsoft.com/office/drawing/2014/main" id="{3D894D2F-F6F9-877E-395A-22F627249CAC}"/>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7"/>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8"/>
              </a:rPr>
              <a:t>10.3390/ijerph18105125</a:t>
            </a:r>
            <a:endParaRPr lang="en-US" sz="600">
              <a:ea typeface="Calibri"/>
              <a:cs typeface="Calibri"/>
            </a:endParaRPr>
          </a:p>
        </p:txBody>
      </p:sp>
    </p:spTree>
    <p:extLst>
      <p:ext uri="{BB962C8B-B14F-4D97-AF65-F5344CB8AC3E}">
        <p14:creationId xmlns:p14="http://schemas.microsoft.com/office/powerpoint/2010/main" val="193855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3927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Thin Liquids</a:t>
            </a:r>
            <a:endParaRPr lang="en-US" sz="2400" b="1">
              <a:latin typeface="Century Gothic"/>
              <a:cs typeface="Calibri"/>
            </a:endParaRPr>
          </a:p>
          <a:p>
            <a:pPr algn="ct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thin liquids: </a:t>
            </a:r>
            <a:endParaRPr lang="en-US"/>
          </a:p>
          <a:p>
            <a:pPr algn="ctr">
              <a:lnSpc>
                <a:spcPct val="150000"/>
              </a:lnSpc>
            </a:pPr>
            <a:endParaRPr lang="en-US" sz="2400">
              <a:latin typeface="Century Gothic"/>
              <a:ea typeface="+mn-lt"/>
              <a:cs typeface="+mn-lt"/>
            </a:endParaRPr>
          </a:p>
          <a:p>
            <a:pPr marL="285750" indent="-285750">
              <a:lnSpc>
                <a:spcPct val="150000"/>
              </a:lnSpc>
              <a:buFont typeface="Calibri"/>
              <a:buChar char="-"/>
            </a:pPr>
            <a:r>
              <a:rPr lang="en-US" b="1">
                <a:latin typeface="Century Gothic"/>
                <a:ea typeface="+mn-lt"/>
                <a:cs typeface="+mn-lt"/>
              </a:rPr>
              <a:t>Flow fast</a:t>
            </a:r>
            <a:r>
              <a:rPr lang="en-US">
                <a:latin typeface="Century Gothic"/>
                <a:ea typeface="+mn-lt"/>
                <a:cs typeface="+mn-lt"/>
              </a:rPr>
              <a:t> like water</a:t>
            </a:r>
          </a:p>
          <a:p>
            <a:pPr>
              <a:lnSpc>
                <a:spcPct val="150000"/>
              </a:lnSpc>
            </a:pPr>
            <a:endParaRPr lang="en-US">
              <a:latin typeface="Century Gothic"/>
              <a:ea typeface="+mn-lt"/>
              <a:cs typeface="+mn-lt"/>
            </a:endParaRPr>
          </a:p>
          <a:p>
            <a:pPr marL="285750" indent="-285750">
              <a:lnSpc>
                <a:spcPct val="150000"/>
              </a:lnSpc>
              <a:buFont typeface="Calibri"/>
              <a:buChar char="-"/>
            </a:pPr>
            <a:r>
              <a:rPr lang="en-US">
                <a:latin typeface="Century Gothic"/>
                <a:ea typeface="+mn-lt"/>
                <a:cs typeface="+mn-lt"/>
              </a:rPr>
              <a:t>Flows </a:t>
            </a:r>
            <a:r>
              <a:rPr lang="en-US" b="1">
                <a:latin typeface="Century Gothic"/>
                <a:ea typeface="+mn-lt"/>
                <a:cs typeface="+mn-lt"/>
              </a:rPr>
              <a:t>through straw</a:t>
            </a:r>
            <a:endParaRPr lang="en-US" b="1">
              <a:latin typeface="Century Gothic"/>
              <a:cs typeface="Calibri"/>
            </a:endParaRPr>
          </a:p>
          <a:p>
            <a:pPr marL="285750" indent="-285750">
              <a:lnSpc>
                <a:spcPct val="150000"/>
              </a:lnSpc>
              <a:buFont typeface="Calibri"/>
              <a:buChar char="-"/>
            </a:pPr>
            <a:endParaRPr lang="en-US">
              <a:latin typeface="Calibri" panose="020F0502020204030204"/>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11" name="Picture 7">
            <a:extLst>
              <a:ext uri="{FF2B5EF4-FFF2-40B4-BE49-F238E27FC236}">
                <a16:creationId xmlns:a16="http://schemas.microsoft.com/office/drawing/2014/main" id="{18FF7993-5DE6-F7E3-601C-4D20E10F6E5A}"/>
              </a:ext>
            </a:extLst>
          </p:cNvPr>
          <p:cNvPicPr>
            <a:picLocks noChangeAspect="1"/>
          </p:cNvPicPr>
          <p:nvPr/>
        </p:nvPicPr>
        <p:blipFill>
          <a:blip r:embed="rId3"/>
          <a:stretch>
            <a:fillRect/>
          </a:stretch>
        </p:blipFill>
        <p:spPr>
          <a:xfrm>
            <a:off x="2116768" y="884321"/>
            <a:ext cx="687299" cy="669758"/>
          </a:xfrm>
          <a:prstGeom prst="rect">
            <a:avLst/>
          </a:prstGeom>
        </p:spPr>
      </p:pic>
      <p:pic>
        <p:nvPicPr>
          <p:cNvPr id="14" name="Picture 8">
            <a:extLst>
              <a:ext uri="{FF2B5EF4-FFF2-40B4-BE49-F238E27FC236}">
                <a16:creationId xmlns:a16="http://schemas.microsoft.com/office/drawing/2014/main" id="{A0694675-7A4E-2D14-063D-C09BA1EBBD3B}"/>
              </a:ext>
            </a:extLst>
          </p:cNvPr>
          <p:cNvPicPr>
            <a:picLocks noChangeAspect="1"/>
          </p:cNvPicPr>
          <p:nvPr/>
        </p:nvPicPr>
        <p:blipFill>
          <a:blip r:embed="rId4"/>
          <a:stretch>
            <a:fillRect/>
          </a:stretch>
        </p:blipFill>
        <p:spPr>
          <a:xfrm>
            <a:off x="2565484" y="804110"/>
            <a:ext cx="783453" cy="782053"/>
          </a:xfrm>
          <a:prstGeom prst="rect">
            <a:avLst/>
          </a:prstGeom>
        </p:spPr>
      </p:pic>
      <p:pic>
        <p:nvPicPr>
          <p:cNvPr id="8" name="Picture 12" descr="A black background with a black square&#10;&#10;Description automatically generated">
            <a:extLst>
              <a:ext uri="{FF2B5EF4-FFF2-40B4-BE49-F238E27FC236}">
                <a16:creationId xmlns:a16="http://schemas.microsoft.com/office/drawing/2014/main" id="{5A492A8A-E96E-35E5-D3E7-BFB0FCBA083D}"/>
              </a:ext>
            </a:extLst>
          </p:cNvPr>
          <p:cNvPicPr>
            <a:picLocks noChangeAspect="1"/>
          </p:cNvPicPr>
          <p:nvPr/>
        </p:nvPicPr>
        <p:blipFill>
          <a:blip r:embed="rId5"/>
          <a:stretch>
            <a:fillRect/>
          </a:stretch>
        </p:blipFill>
        <p:spPr>
          <a:xfrm>
            <a:off x="2731574" y="3949874"/>
            <a:ext cx="749196" cy="733927"/>
          </a:xfrm>
          <a:prstGeom prst="rect">
            <a:avLst/>
          </a:prstGeom>
        </p:spPr>
      </p:pic>
      <p:sp>
        <p:nvSpPr>
          <p:cNvPr id="7" name="TextBox 6">
            <a:extLst>
              <a:ext uri="{FF2B5EF4-FFF2-40B4-BE49-F238E27FC236}">
                <a16:creationId xmlns:a16="http://schemas.microsoft.com/office/drawing/2014/main" id="{7C1B70CF-A4AC-E051-8E6D-1DD56AB846B2}"/>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7"/>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8"/>
              </a:rPr>
              <a:t>10.3390/ijerph18105125</a:t>
            </a:r>
            <a:endParaRPr lang="en-US" sz="600">
              <a:ea typeface="Calibri"/>
              <a:cs typeface="Calibri"/>
            </a:endParaRPr>
          </a:p>
        </p:txBody>
      </p:sp>
    </p:spTree>
    <p:extLst>
      <p:ext uri="{BB962C8B-B14F-4D97-AF65-F5344CB8AC3E}">
        <p14:creationId xmlns:p14="http://schemas.microsoft.com/office/powerpoint/2010/main" val="366786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7B1C26-EB2D-B6FC-3316-75E67729F5F9}"/>
              </a:ext>
            </a:extLst>
          </p:cNvPr>
          <p:cNvSpPr/>
          <p:nvPr/>
        </p:nvSpPr>
        <p:spPr>
          <a:xfrm>
            <a:off x="139063" y="4910299"/>
            <a:ext cx="7451793" cy="456702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3373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Slightly Thick</a:t>
            </a:r>
            <a:endParaRPr lang="en-US" sz="2400" b="1" err="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slightly thick liquids: </a:t>
            </a:r>
          </a:p>
          <a:p>
            <a:pPr marL="285750" indent="-285750">
              <a:lnSpc>
                <a:spcPct val="150000"/>
              </a:lnSpc>
              <a:buFont typeface="Calibri,Sans-Serif"/>
              <a:buChar char="-"/>
            </a:pPr>
            <a:r>
              <a:rPr lang="en-US" b="1">
                <a:latin typeface="Century Gothic"/>
                <a:ea typeface="+mn-lt"/>
                <a:cs typeface="Arial"/>
              </a:rPr>
              <a:t>Thicker</a:t>
            </a:r>
            <a:r>
              <a:rPr lang="en-US">
                <a:latin typeface="Century Gothic"/>
                <a:ea typeface="+mn-lt"/>
                <a:cs typeface="Arial"/>
              </a:rPr>
              <a:t> than </a:t>
            </a:r>
            <a:r>
              <a:rPr lang="en-US" b="1">
                <a:latin typeface="Century Gothic"/>
                <a:ea typeface="+mn-lt"/>
                <a:cs typeface="Arial"/>
              </a:rPr>
              <a:t>water</a:t>
            </a:r>
            <a:endParaRPr lang="en-US" b="1">
              <a:latin typeface="Century Gothic"/>
              <a:cs typeface="Arial"/>
            </a:endParaRPr>
          </a:p>
          <a:p>
            <a:pPr marL="285750" indent="-285750">
              <a:lnSpc>
                <a:spcPct val="150000"/>
              </a:lnSpc>
              <a:buFont typeface="Calibri,Sans-Serif"/>
              <a:buChar char="-"/>
            </a:pPr>
            <a:endParaRPr lang="en-US" b="1">
              <a:latin typeface="Century Gothic"/>
              <a:ea typeface="+mn-lt"/>
              <a:cs typeface="Arial"/>
            </a:endParaRPr>
          </a:p>
          <a:p>
            <a:pPr marL="285750" indent="-285750">
              <a:lnSpc>
                <a:spcPct val="150000"/>
              </a:lnSpc>
              <a:buFont typeface="Calibri,Sans-Serif"/>
              <a:buChar char="-"/>
            </a:pPr>
            <a:r>
              <a:rPr lang="en-US">
                <a:latin typeface="Century Gothic"/>
                <a:ea typeface="+mn-lt"/>
                <a:cs typeface="Arial"/>
              </a:rPr>
              <a:t>Flows </a:t>
            </a:r>
            <a:r>
              <a:rPr lang="en-US" b="1">
                <a:latin typeface="Century Gothic"/>
                <a:ea typeface="+mn-lt"/>
                <a:cs typeface="Arial"/>
              </a:rPr>
              <a:t>through a straw</a:t>
            </a:r>
            <a:endParaRPr lang="en-US">
              <a:latin typeface="Century Gothic"/>
            </a:endParaRPr>
          </a:p>
          <a:p>
            <a:pPr marL="285750" indent="-285750">
              <a:lnSpc>
                <a:spcPct val="150000"/>
              </a:lnSpc>
              <a:buFont typeface="Calibri"/>
              <a:buChar char="-"/>
            </a:pP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9" name="Picture 6">
            <a:extLst>
              <a:ext uri="{FF2B5EF4-FFF2-40B4-BE49-F238E27FC236}">
                <a16:creationId xmlns:a16="http://schemas.microsoft.com/office/drawing/2014/main" id="{FEBCC7E2-D801-9011-14A5-1A9A0C4AFEDA}"/>
              </a:ext>
            </a:extLst>
          </p:cNvPr>
          <p:cNvPicPr>
            <a:picLocks noChangeAspect="1"/>
          </p:cNvPicPr>
          <p:nvPr/>
        </p:nvPicPr>
        <p:blipFill>
          <a:blip r:embed="rId3"/>
          <a:stretch>
            <a:fillRect/>
          </a:stretch>
        </p:blipFill>
        <p:spPr>
          <a:xfrm>
            <a:off x="3375364" y="881129"/>
            <a:ext cx="723053" cy="680633"/>
          </a:xfrm>
          <a:prstGeom prst="rect">
            <a:avLst/>
          </a:prstGeom>
        </p:spPr>
      </p:pic>
      <p:pic>
        <p:nvPicPr>
          <p:cNvPr id="11" name="Picture 12" descr="A black background with a black square&#10;&#10;Description automatically generated">
            <a:extLst>
              <a:ext uri="{FF2B5EF4-FFF2-40B4-BE49-F238E27FC236}">
                <a16:creationId xmlns:a16="http://schemas.microsoft.com/office/drawing/2014/main" id="{61A5869E-4460-84DC-B577-5AF123F47156}"/>
              </a:ext>
            </a:extLst>
          </p:cNvPr>
          <p:cNvPicPr>
            <a:picLocks noChangeAspect="1"/>
          </p:cNvPicPr>
          <p:nvPr/>
        </p:nvPicPr>
        <p:blipFill>
          <a:blip r:embed="rId4"/>
          <a:stretch>
            <a:fillRect/>
          </a:stretch>
        </p:blipFill>
        <p:spPr>
          <a:xfrm>
            <a:off x="2923824" y="3331530"/>
            <a:ext cx="749196" cy="733927"/>
          </a:xfrm>
          <a:prstGeom prst="rect">
            <a:avLst/>
          </a:prstGeom>
        </p:spPr>
      </p:pic>
      <p:sp>
        <p:nvSpPr>
          <p:cNvPr id="7" name="TextBox 6">
            <a:extLst>
              <a:ext uri="{FF2B5EF4-FFF2-40B4-BE49-F238E27FC236}">
                <a16:creationId xmlns:a16="http://schemas.microsoft.com/office/drawing/2014/main" id="{A1A2E79B-E6A4-4A80-CB26-26DA1E042DC9}"/>
              </a:ext>
            </a:extLst>
          </p:cNvPr>
          <p:cNvSpPr txBox="1"/>
          <p:nvPr/>
        </p:nvSpPr>
        <p:spPr>
          <a:xfrm>
            <a:off x="153595" y="5044430"/>
            <a:ext cx="7442822" cy="4333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make: </a:t>
            </a:r>
            <a:endParaRPr lang="en-US">
              <a:latin typeface="Century Gothic"/>
            </a:endParaRPr>
          </a:p>
          <a:p>
            <a:pPr lvl="2">
              <a:lnSpc>
                <a:spcPct val="150000"/>
              </a:lnSpc>
            </a:pPr>
            <a:r>
              <a:rPr lang="en-US" b="1" u="sng">
                <a:latin typeface="Century Gothic"/>
                <a:ea typeface="+mn-lt"/>
                <a:cs typeface="+mn-lt"/>
              </a:rPr>
              <a:t>Powder Thickener:</a:t>
            </a:r>
            <a:endParaRPr lang="en-US">
              <a:latin typeface="Century Gothic"/>
              <a:ea typeface="+mn-lt"/>
              <a:cs typeface="+mn-lt"/>
            </a:endParaRPr>
          </a:p>
          <a:p>
            <a:pPr lvl="2">
              <a:lnSpc>
                <a:spcPct val="150000"/>
              </a:lnSpc>
            </a:pPr>
            <a:endParaRPr lang="en-US" b="1" u="sng">
              <a:latin typeface="Century Gothic"/>
              <a:ea typeface="+mn-lt"/>
              <a:cs typeface="+mn-lt"/>
            </a:endParaRPr>
          </a:p>
          <a:p>
            <a:pPr marL="1200150" lvl="2" indent="-285750">
              <a:lnSpc>
                <a:spcPct val="150000"/>
              </a:lnSpc>
              <a:buFont typeface="Calibri"/>
              <a:buChar char="-"/>
            </a:pPr>
            <a:r>
              <a:rPr lang="en-US">
                <a:latin typeface="Century Gothic"/>
                <a:ea typeface="+mn-lt"/>
                <a:cs typeface="+mn-lt"/>
              </a:rPr>
              <a:t>Mix </a:t>
            </a:r>
            <a:r>
              <a:rPr lang="en-US" b="1">
                <a:latin typeface="Century Gothic"/>
                <a:ea typeface="+mn-lt"/>
                <a:cs typeface="+mn-lt"/>
              </a:rPr>
              <a:t>thickening powder </a:t>
            </a:r>
            <a:r>
              <a:rPr lang="en-US">
                <a:latin typeface="Century Gothic"/>
                <a:ea typeface="+mn-lt"/>
                <a:cs typeface="+mn-lt"/>
              </a:rPr>
              <a:t>with liquid </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r>
              <a:rPr lang="en-US" b="1">
                <a:latin typeface="Century Gothic"/>
                <a:ea typeface="+mn-lt"/>
                <a:cs typeface="+mn-lt"/>
              </a:rPr>
              <a:t>Stir</a:t>
            </a:r>
            <a:r>
              <a:rPr lang="en-US">
                <a:latin typeface="Century Gothic"/>
                <a:ea typeface="+mn-lt"/>
                <a:cs typeface="+mn-lt"/>
              </a:rPr>
              <a:t> until </a:t>
            </a:r>
            <a:r>
              <a:rPr lang="en-US" b="1">
                <a:latin typeface="Century Gothic"/>
                <a:ea typeface="+mn-lt"/>
                <a:cs typeface="+mn-lt"/>
              </a:rPr>
              <a:t>completely dissolved</a:t>
            </a: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a:latin typeface="Century Gothic"/>
              <a:ea typeface="+mn-lt"/>
              <a:cs typeface="+mn-lt"/>
            </a:endParaRPr>
          </a:p>
        </p:txBody>
      </p:sp>
      <p:sp>
        <p:nvSpPr>
          <p:cNvPr id="2" name="TextBox 1">
            <a:extLst>
              <a:ext uri="{FF2B5EF4-FFF2-40B4-BE49-F238E27FC236}">
                <a16:creationId xmlns:a16="http://schemas.microsoft.com/office/drawing/2014/main" id="{1A630F57-BDBF-51DC-60D7-D8EF2F1F19AA}"/>
              </a:ext>
            </a:extLst>
          </p:cNvPr>
          <p:cNvSpPr txBox="1"/>
          <p:nvPr/>
        </p:nvSpPr>
        <p:spPr>
          <a:xfrm>
            <a:off x="278254" y="900803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2" name="TextBox 11">
            <a:extLst>
              <a:ext uri="{FF2B5EF4-FFF2-40B4-BE49-F238E27FC236}">
                <a16:creationId xmlns:a16="http://schemas.microsoft.com/office/drawing/2014/main" id="{F68822B6-B3FB-4AEE-92D5-B9EEB3C8D0F4}"/>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157983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128101" y="5118479"/>
            <a:ext cx="7451793" cy="43912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2AFB0D-BD7C-4814-77C7-61154C7F329C}"/>
              </a:ext>
            </a:extLst>
          </p:cNvPr>
          <p:cNvSpPr txBox="1"/>
          <p:nvPr/>
        </p:nvSpPr>
        <p:spPr>
          <a:xfrm>
            <a:off x="207971" y="384408"/>
            <a:ext cx="7079752"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Mildly Thick</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mildly thick liquids: </a:t>
            </a:r>
          </a:p>
          <a:p>
            <a:pPr marL="285750" indent="-285750">
              <a:lnSpc>
                <a:spcPct val="150000"/>
              </a:lnSpc>
              <a:buFont typeface="Calibri"/>
              <a:buChar char="-"/>
            </a:pPr>
            <a:r>
              <a:rPr lang="en-US">
                <a:latin typeface="Century Gothic"/>
                <a:ea typeface="+mn-lt"/>
                <a:cs typeface="+mn-lt"/>
              </a:rPr>
              <a:t>Very </a:t>
            </a:r>
            <a:r>
              <a:rPr lang="en-US" b="1">
                <a:latin typeface="Century Gothic"/>
                <a:ea typeface="+mn-lt"/>
                <a:cs typeface="+mn-lt"/>
              </a:rPr>
              <a:t>smooth</a:t>
            </a:r>
          </a:p>
          <a:p>
            <a:pPr marL="285750" indent="-285750">
              <a:lnSpc>
                <a:spcPct val="150000"/>
              </a:lnSpc>
              <a:buFont typeface="Calibri"/>
              <a:buChar char="-"/>
            </a:pPr>
            <a:r>
              <a:rPr lang="en-US" b="1">
                <a:latin typeface="Century Gothic"/>
                <a:ea typeface="+mn-lt"/>
                <a:cs typeface="+mn-lt"/>
              </a:rPr>
              <a:t>Not sticky</a:t>
            </a:r>
            <a:endParaRPr lang="en-US"/>
          </a:p>
          <a:p>
            <a:pPr marL="285750" indent="-285750">
              <a:lnSpc>
                <a:spcPct val="150000"/>
              </a:lnSpc>
              <a:buFont typeface="Calibri"/>
              <a:buChar char="-"/>
            </a:pPr>
            <a:r>
              <a:rPr lang="en-US" b="1">
                <a:latin typeface="Century Gothic"/>
                <a:ea typeface="+mn-lt"/>
                <a:cs typeface="+mn-lt"/>
              </a:rPr>
              <a:t>No lumps</a:t>
            </a:r>
            <a:endParaRPr lang="en-US"/>
          </a:p>
          <a:p>
            <a:pPr marL="285750" indent="-285750">
              <a:lnSpc>
                <a:spcPct val="150000"/>
              </a:lnSpc>
              <a:buFont typeface="Calibri"/>
              <a:buChar char="-"/>
            </a:pPr>
            <a:r>
              <a:rPr lang="en-US">
                <a:latin typeface="Century Gothic"/>
                <a:ea typeface="+mn-lt"/>
                <a:cs typeface="+mn-lt"/>
              </a:rPr>
              <a:t>Are ‘</a:t>
            </a:r>
            <a:r>
              <a:rPr lang="en-US" b="1" err="1">
                <a:latin typeface="Century Gothic"/>
                <a:ea typeface="+mn-lt"/>
                <a:cs typeface="+mn-lt"/>
              </a:rPr>
              <a:t>sippable</a:t>
            </a:r>
            <a:r>
              <a:rPr lang="en-US">
                <a:latin typeface="Century Gothic"/>
                <a:ea typeface="+mn-lt"/>
                <a:cs typeface="+mn-lt"/>
              </a:rPr>
              <a:t>’ </a:t>
            </a: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Difficult </a:t>
            </a:r>
            <a:r>
              <a:rPr lang="en-US">
                <a:latin typeface="Century Gothic"/>
                <a:ea typeface="+mn-lt"/>
                <a:cs typeface="+mn-lt"/>
              </a:rPr>
              <a:t>to drink </a:t>
            </a:r>
            <a:r>
              <a:rPr lang="en-US" b="1">
                <a:latin typeface="Century Gothic"/>
                <a:ea typeface="+mn-lt"/>
                <a:cs typeface="+mn-lt"/>
              </a:rPr>
              <a:t>with a straw</a:t>
            </a:r>
            <a:endParaRPr lang="en-US" b="1">
              <a:latin typeface="Century Gothic"/>
              <a:cs typeface="Calibri"/>
            </a:endParaRPr>
          </a:p>
          <a:p>
            <a:pPr marL="285750" indent="-285750">
              <a:lnSpc>
                <a:spcPct val="150000"/>
              </a:lnSpc>
              <a:buFont typeface="Calibri"/>
              <a:buChar char="-"/>
            </a:pPr>
            <a:endParaRPr lang="en-US">
              <a:cs typeface="Calibri" panose="020F0502020204030204"/>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9" name="Picture 4">
            <a:extLst>
              <a:ext uri="{FF2B5EF4-FFF2-40B4-BE49-F238E27FC236}">
                <a16:creationId xmlns:a16="http://schemas.microsoft.com/office/drawing/2014/main" id="{5E23DE53-5CF9-8379-397C-9D8152B7E293}"/>
              </a:ext>
            </a:extLst>
          </p:cNvPr>
          <p:cNvPicPr>
            <a:picLocks noChangeAspect="1"/>
          </p:cNvPicPr>
          <p:nvPr/>
        </p:nvPicPr>
        <p:blipFill>
          <a:blip r:embed="rId3"/>
          <a:stretch>
            <a:fillRect/>
          </a:stretch>
        </p:blipFill>
        <p:spPr>
          <a:xfrm>
            <a:off x="2345231" y="241000"/>
            <a:ext cx="647292" cy="679335"/>
          </a:xfrm>
          <a:prstGeom prst="rect">
            <a:avLst/>
          </a:prstGeom>
        </p:spPr>
      </p:pic>
      <p:pic>
        <p:nvPicPr>
          <p:cNvPr id="10" name="Picture 13" descr="A black background with a black square&#10;&#10;Description automatically generated">
            <a:extLst>
              <a:ext uri="{FF2B5EF4-FFF2-40B4-BE49-F238E27FC236}">
                <a16:creationId xmlns:a16="http://schemas.microsoft.com/office/drawing/2014/main" id="{BA1CD76C-B173-F1D3-A847-8980EB783DC4}"/>
              </a:ext>
            </a:extLst>
          </p:cNvPr>
          <p:cNvPicPr>
            <a:picLocks noChangeAspect="1"/>
          </p:cNvPicPr>
          <p:nvPr/>
        </p:nvPicPr>
        <p:blipFill>
          <a:blip r:embed="rId4"/>
          <a:stretch>
            <a:fillRect/>
          </a:stretch>
        </p:blipFill>
        <p:spPr>
          <a:xfrm>
            <a:off x="3679120" y="3510464"/>
            <a:ext cx="854864" cy="807620"/>
          </a:xfrm>
          <a:prstGeom prst="rect">
            <a:avLst/>
          </a:prstGeom>
        </p:spPr>
      </p:pic>
      <p:sp>
        <p:nvSpPr>
          <p:cNvPr id="15" name="TextBox 14">
            <a:extLst>
              <a:ext uri="{FF2B5EF4-FFF2-40B4-BE49-F238E27FC236}">
                <a16:creationId xmlns:a16="http://schemas.microsoft.com/office/drawing/2014/main" id="{EC2110D6-7B77-3BF7-967D-7F4738576B08}"/>
              </a:ext>
            </a:extLst>
          </p:cNvPr>
          <p:cNvSpPr txBox="1"/>
          <p:nvPr/>
        </p:nvSpPr>
        <p:spPr>
          <a:xfrm>
            <a:off x="131670" y="5285481"/>
            <a:ext cx="7442822" cy="3502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make: </a:t>
            </a:r>
            <a:endParaRPr lang="en-US">
              <a:latin typeface="Century Gothic"/>
            </a:endParaRPr>
          </a:p>
          <a:p>
            <a:pPr lvl="2">
              <a:lnSpc>
                <a:spcPct val="150000"/>
              </a:lnSpc>
            </a:pPr>
            <a:r>
              <a:rPr lang="en-US" b="1" u="sng">
                <a:latin typeface="Century Gothic"/>
                <a:ea typeface="+mn-lt"/>
                <a:cs typeface="+mn-lt"/>
              </a:rPr>
              <a:t>Powder Thickener:</a:t>
            </a:r>
            <a:endParaRPr lang="en-US">
              <a:latin typeface="Century Gothic"/>
              <a:ea typeface="+mn-lt"/>
              <a:cs typeface="+mn-lt"/>
            </a:endParaRPr>
          </a:p>
          <a:p>
            <a:pPr lvl="2">
              <a:lnSpc>
                <a:spcPct val="150000"/>
              </a:lnSpc>
            </a:pPr>
            <a:endParaRPr lang="en-US" b="1" u="sng">
              <a:latin typeface="Century Gothic"/>
              <a:ea typeface="+mn-lt"/>
              <a:cs typeface="+mn-lt"/>
            </a:endParaRPr>
          </a:p>
          <a:p>
            <a:pPr marL="1200150" lvl="2" indent="-285750">
              <a:lnSpc>
                <a:spcPct val="150000"/>
              </a:lnSpc>
              <a:buFont typeface="Calibri"/>
              <a:buChar char="-"/>
            </a:pPr>
            <a:r>
              <a:rPr lang="en-US">
                <a:latin typeface="Century Gothic"/>
                <a:ea typeface="+mn-lt"/>
                <a:cs typeface="+mn-lt"/>
              </a:rPr>
              <a:t>Mix </a:t>
            </a:r>
            <a:r>
              <a:rPr lang="en-US" b="1">
                <a:latin typeface="Century Gothic"/>
                <a:ea typeface="+mn-lt"/>
                <a:cs typeface="+mn-lt"/>
              </a:rPr>
              <a:t>thickening powder </a:t>
            </a:r>
            <a:r>
              <a:rPr lang="en-US">
                <a:latin typeface="Century Gothic"/>
                <a:ea typeface="+mn-lt"/>
                <a:cs typeface="+mn-lt"/>
              </a:rPr>
              <a:t>with liquid </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r>
              <a:rPr lang="en-US" b="1">
                <a:latin typeface="Century Gothic"/>
                <a:ea typeface="+mn-lt"/>
                <a:cs typeface="+mn-lt"/>
              </a:rPr>
              <a:t>Stir</a:t>
            </a:r>
            <a:r>
              <a:rPr lang="en-US">
                <a:latin typeface="Century Gothic"/>
                <a:ea typeface="+mn-lt"/>
                <a:cs typeface="+mn-lt"/>
              </a:rPr>
              <a:t> until </a:t>
            </a:r>
            <a:r>
              <a:rPr lang="en-US" b="1">
                <a:latin typeface="Century Gothic"/>
                <a:ea typeface="+mn-lt"/>
                <a:cs typeface="+mn-lt"/>
              </a:rPr>
              <a:t>completely dissolved</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endParaRPr lang="en-US">
              <a:latin typeface="Century Gothic"/>
              <a:cs typeface="Calibri" panose="020F0502020204030204"/>
            </a:endParaRPr>
          </a:p>
        </p:txBody>
      </p:sp>
      <p:sp>
        <p:nvSpPr>
          <p:cNvPr id="4" name="TextBox 3">
            <a:extLst>
              <a:ext uri="{FF2B5EF4-FFF2-40B4-BE49-F238E27FC236}">
                <a16:creationId xmlns:a16="http://schemas.microsoft.com/office/drawing/2014/main" id="{A8C6C64C-E0F5-5AA2-8138-1DD0C24BABD0}"/>
              </a:ext>
            </a:extLst>
          </p:cNvPr>
          <p:cNvSpPr txBox="1"/>
          <p:nvPr/>
        </p:nvSpPr>
        <p:spPr>
          <a:xfrm>
            <a:off x="278254" y="900803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1" name="TextBox 10">
            <a:extLst>
              <a:ext uri="{FF2B5EF4-FFF2-40B4-BE49-F238E27FC236}">
                <a16:creationId xmlns:a16="http://schemas.microsoft.com/office/drawing/2014/main" id="{35F53110-61A6-BDFA-E3BA-042CF5415746}"/>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409791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439372"/>
            <a:ext cx="7079752" cy="3363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Moderately Thick</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moderately thick liquids: </a:t>
            </a:r>
          </a:p>
          <a:p>
            <a:pPr marL="285750" indent="-285750">
              <a:lnSpc>
                <a:spcPct val="150000"/>
              </a:lnSpc>
              <a:buFont typeface="Calibri"/>
              <a:buChar char="-"/>
            </a:pPr>
            <a:r>
              <a:rPr lang="en-US" b="1">
                <a:latin typeface="Century Gothic"/>
                <a:ea typeface="+mn-lt"/>
                <a:cs typeface="+mn-lt"/>
              </a:rPr>
              <a:t>Smooth</a:t>
            </a:r>
          </a:p>
          <a:p>
            <a:pPr marL="285750" indent="-285750">
              <a:lnSpc>
                <a:spcPct val="150000"/>
              </a:lnSpc>
              <a:buFont typeface="Calibri"/>
              <a:buChar char="-"/>
            </a:pPr>
            <a:r>
              <a:rPr lang="en-US" b="1">
                <a:latin typeface="Century Gothic"/>
                <a:ea typeface="+mn-lt"/>
                <a:cs typeface="+mn-lt"/>
              </a:rPr>
              <a:t>Not sticky</a:t>
            </a:r>
            <a:endParaRPr lang="en-US">
              <a:cs typeface="Calibri"/>
            </a:endParaRPr>
          </a:p>
          <a:p>
            <a:pPr marL="285750" indent="-285750">
              <a:lnSpc>
                <a:spcPct val="150000"/>
              </a:lnSpc>
              <a:buFont typeface="Calibri"/>
              <a:buChar char="-"/>
            </a:pPr>
            <a:r>
              <a:rPr lang="en-US" b="1">
                <a:latin typeface="Century Gothic"/>
                <a:ea typeface="+mn-lt"/>
                <a:cs typeface="+mn-lt"/>
              </a:rPr>
              <a:t>No lumps</a:t>
            </a:r>
            <a:endParaRPr lang="en-US">
              <a:latin typeface="Century Gothic"/>
            </a:endParaRPr>
          </a:p>
          <a:p>
            <a:pPr marL="285750" indent="-285750">
              <a:lnSpc>
                <a:spcPct val="150000"/>
              </a:lnSpc>
              <a:buFont typeface="Calibri"/>
              <a:buChar char="-"/>
            </a:pPr>
            <a:r>
              <a:rPr lang="en-US" b="1">
                <a:latin typeface="Century Gothic"/>
                <a:cs typeface="Calibri"/>
              </a:rPr>
              <a:t>Too thick </a:t>
            </a:r>
            <a:r>
              <a:rPr lang="en-US">
                <a:latin typeface="Century Gothic"/>
                <a:cs typeface="Calibri"/>
              </a:rPr>
              <a:t>to drink with a </a:t>
            </a:r>
            <a:r>
              <a:rPr lang="en-US" b="1">
                <a:latin typeface="Century Gothic"/>
                <a:cs typeface="Calibri"/>
              </a:rPr>
              <a:t>straw</a:t>
            </a: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8" name="Picture 3">
            <a:extLst>
              <a:ext uri="{FF2B5EF4-FFF2-40B4-BE49-F238E27FC236}">
                <a16:creationId xmlns:a16="http://schemas.microsoft.com/office/drawing/2014/main" id="{C82478DC-B52B-6CC2-1556-5600DAC2C9DE}"/>
              </a:ext>
            </a:extLst>
          </p:cNvPr>
          <p:cNvPicPr>
            <a:picLocks noChangeAspect="1"/>
          </p:cNvPicPr>
          <p:nvPr/>
        </p:nvPicPr>
        <p:blipFill>
          <a:blip r:embed="rId3"/>
          <a:stretch>
            <a:fillRect/>
          </a:stretch>
        </p:blipFill>
        <p:spPr>
          <a:xfrm>
            <a:off x="3042861" y="436551"/>
            <a:ext cx="669933" cy="610846"/>
          </a:xfrm>
          <a:prstGeom prst="rect">
            <a:avLst/>
          </a:prstGeom>
        </p:spPr>
      </p:pic>
      <p:sp>
        <p:nvSpPr>
          <p:cNvPr id="4" name="Rectangle 3">
            <a:extLst>
              <a:ext uri="{FF2B5EF4-FFF2-40B4-BE49-F238E27FC236}">
                <a16:creationId xmlns:a16="http://schemas.microsoft.com/office/drawing/2014/main" id="{F0AF555F-78D7-EA3A-E982-5F9C01AB372E}"/>
              </a:ext>
            </a:extLst>
          </p:cNvPr>
          <p:cNvSpPr/>
          <p:nvPr/>
        </p:nvSpPr>
        <p:spPr>
          <a:xfrm>
            <a:off x="128101" y="5414315"/>
            <a:ext cx="7451793" cy="4095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A black background with a black square&#10;&#10;Description automatically generated">
            <a:extLst>
              <a:ext uri="{FF2B5EF4-FFF2-40B4-BE49-F238E27FC236}">
                <a16:creationId xmlns:a16="http://schemas.microsoft.com/office/drawing/2014/main" id="{5A79689F-B328-ED74-FD83-9F16A4CC1AF7}"/>
              </a:ext>
            </a:extLst>
          </p:cNvPr>
          <p:cNvPicPr>
            <a:picLocks noChangeAspect="1"/>
          </p:cNvPicPr>
          <p:nvPr/>
        </p:nvPicPr>
        <p:blipFill>
          <a:blip r:embed="rId4"/>
          <a:stretch>
            <a:fillRect/>
          </a:stretch>
        </p:blipFill>
        <p:spPr>
          <a:xfrm>
            <a:off x="3967580" y="3205664"/>
            <a:ext cx="678583" cy="647199"/>
          </a:xfrm>
          <a:prstGeom prst="rect">
            <a:avLst/>
          </a:prstGeom>
        </p:spPr>
      </p:pic>
      <p:sp>
        <p:nvSpPr>
          <p:cNvPr id="7" name="TextBox 6">
            <a:extLst>
              <a:ext uri="{FF2B5EF4-FFF2-40B4-BE49-F238E27FC236}">
                <a16:creationId xmlns:a16="http://schemas.microsoft.com/office/drawing/2014/main" id="{994A272A-E8F2-1A1E-87F4-8047EB4C1774}"/>
              </a:ext>
            </a:extLst>
          </p:cNvPr>
          <p:cNvSpPr txBox="1"/>
          <p:nvPr/>
        </p:nvSpPr>
        <p:spPr>
          <a:xfrm>
            <a:off x="128669" y="5395408"/>
            <a:ext cx="7442822" cy="5163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make: </a:t>
            </a:r>
            <a:endParaRPr lang="en-US">
              <a:latin typeface="Century Gothic"/>
            </a:endParaRPr>
          </a:p>
          <a:p>
            <a:pPr lvl="2">
              <a:lnSpc>
                <a:spcPct val="150000"/>
              </a:lnSpc>
            </a:pPr>
            <a:r>
              <a:rPr lang="en-US" b="1" u="sng">
                <a:latin typeface="Century Gothic"/>
                <a:ea typeface="+mn-lt"/>
                <a:cs typeface="+mn-lt"/>
              </a:rPr>
              <a:t>Powder Thickener:</a:t>
            </a:r>
            <a:endParaRPr lang="en-US">
              <a:latin typeface="Century Gothic"/>
              <a:ea typeface="+mn-lt"/>
              <a:cs typeface="+mn-lt"/>
            </a:endParaRPr>
          </a:p>
          <a:p>
            <a:pPr lvl="2">
              <a:lnSpc>
                <a:spcPct val="150000"/>
              </a:lnSpc>
            </a:pPr>
            <a:endParaRPr lang="en-US" b="1" u="sng">
              <a:latin typeface="Century Gothic"/>
              <a:ea typeface="+mn-lt"/>
              <a:cs typeface="+mn-lt"/>
            </a:endParaRPr>
          </a:p>
          <a:p>
            <a:pPr marL="1200150" lvl="2" indent="-285750">
              <a:lnSpc>
                <a:spcPct val="150000"/>
              </a:lnSpc>
              <a:buFont typeface="Calibri"/>
              <a:buChar char="-"/>
            </a:pPr>
            <a:r>
              <a:rPr lang="en-US">
                <a:latin typeface="Century Gothic"/>
                <a:ea typeface="+mn-lt"/>
                <a:cs typeface="+mn-lt"/>
              </a:rPr>
              <a:t>Mix </a:t>
            </a:r>
            <a:r>
              <a:rPr lang="en-US" b="1">
                <a:latin typeface="Century Gothic"/>
                <a:ea typeface="+mn-lt"/>
                <a:cs typeface="+mn-lt"/>
              </a:rPr>
              <a:t>thickening powder </a:t>
            </a:r>
            <a:r>
              <a:rPr lang="en-US">
                <a:latin typeface="Century Gothic"/>
                <a:ea typeface="+mn-lt"/>
                <a:cs typeface="+mn-lt"/>
              </a:rPr>
              <a:t>with liquid </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r>
              <a:rPr lang="en-US" b="1">
                <a:latin typeface="Century Gothic"/>
                <a:ea typeface="+mn-lt"/>
                <a:cs typeface="+mn-lt"/>
              </a:rPr>
              <a:t>Stir</a:t>
            </a:r>
            <a:r>
              <a:rPr lang="en-US">
                <a:latin typeface="Century Gothic"/>
                <a:ea typeface="+mn-lt"/>
                <a:cs typeface="+mn-lt"/>
              </a:rPr>
              <a:t> until </a:t>
            </a:r>
            <a:r>
              <a:rPr lang="en-US" b="1">
                <a:latin typeface="Century Gothic"/>
                <a:ea typeface="+mn-lt"/>
                <a:cs typeface="+mn-lt"/>
              </a:rPr>
              <a:t>completely dissolved</a:t>
            </a: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lvl="2">
              <a:lnSpc>
                <a:spcPct val="150000"/>
              </a:lnSpc>
            </a:pPr>
            <a:endParaRPr lang="en-US" b="1">
              <a:latin typeface="Century Gothic"/>
              <a:ea typeface="+mn-lt"/>
              <a:cs typeface="+mn-lt"/>
            </a:endParaRPr>
          </a:p>
          <a:p>
            <a:pPr lvl="2">
              <a:lnSpc>
                <a:spcPct val="150000"/>
              </a:lnSpc>
            </a:pPr>
            <a:endParaRPr lang="en-US" b="1">
              <a:latin typeface="Century Gothic"/>
              <a:ea typeface="+mn-lt"/>
              <a:cs typeface="+mn-lt"/>
            </a:endParaRPr>
          </a:p>
          <a:p>
            <a:pPr lvl="2">
              <a:lnSpc>
                <a:spcPct val="150000"/>
              </a:lnSpc>
            </a:pPr>
            <a:endParaRPr lang="en-US" b="1">
              <a:latin typeface="Century Gothic"/>
              <a:ea typeface="+mn-lt"/>
              <a:cs typeface="+mn-lt"/>
            </a:endParaRPr>
          </a:p>
        </p:txBody>
      </p:sp>
      <p:sp>
        <p:nvSpPr>
          <p:cNvPr id="9" name="TextBox 8">
            <a:extLst>
              <a:ext uri="{FF2B5EF4-FFF2-40B4-BE49-F238E27FC236}">
                <a16:creationId xmlns:a16="http://schemas.microsoft.com/office/drawing/2014/main" id="{69065AF4-7163-CBDC-AFC4-D848A775CDE4}"/>
              </a:ext>
            </a:extLst>
          </p:cNvPr>
          <p:cNvSpPr txBox="1"/>
          <p:nvPr/>
        </p:nvSpPr>
        <p:spPr>
          <a:xfrm>
            <a:off x="278254" y="900803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2" name="TextBox 11">
            <a:extLst>
              <a:ext uri="{FF2B5EF4-FFF2-40B4-BE49-F238E27FC236}">
                <a16:creationId xmlns:a16="http://schemas.microsoft.com/office/drawing/2014/main" id="{F9D3C274-61D1-CE38-76C0-B248A4665896}"/>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344381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168442" y="4931507"/>
            <a:ext cx="7411452" cy="472738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300F3F-5A88-E33A-5BA6-978E288F7CD0}"/>
              </a:ext>
            </a:extLst>
          </p:cNvPr>
          <p:cNvSpPr txBox="1"/>
          <p:nvPr/>
        </p:nvSpPr>
        <p:spPr>
          <a:xfrm>
            <a:off x="1162712" y="5028286"/>
            <a:ext cx="5439211" cy="39251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marL="1657350" lvl="3" indent="-285750">
              <a:lnSpc>
                <a:spcPct val="150000"/>
              </a:lnSpc>
              <a:buFont typeface="Calibri"/>
              <a:buChar char="-"/>
            </a:pPr>
            <a:r>
              <a:rPr lang="en-US" b="1" u="sng">
                <a:latin typeface="Century Gothic"/>
                <a:ea typeface="+mn-lt"/>
                <a:cs typeface="+mn-lt"/>
              </a:rPr>
              <a:t>On a fork:</a:t>
            </a:r>
          </a:p>
          <a:p>
            <a:pPr marL="1657350" lvl="3" indent="-285750">
              <a:lnSpc>
                <a:spcPct val="150000"/>
              </a:lnSpc>
              <a:buFont typeface="Calibri"/>
              <a:buChar char="-"/>
            </a:pPr>
            <a:r>
              <a:rPr lang="en-US" b="1">
                <a:latin typeface="Century Gothic"/>
                <a:ea typeface="+mn-lt"/>
                <a:cs typeface="+mn-lt"/>
              </a:rPr>
              <a:t>Does not drip</a:t>
            </a:r>
            <a:r>
              <a:rPr lang="en-US">
                <a:latin typeface="Century Gothic"/>
                <a:ea typeface="+mn-lt"/>
                <a:cs typeface="+mn-lt"/>
              </a:rPr>
              <a:t> through fork</a:t>
            </a:r>
            <a:endParaRPr lang="en-US"/>
          </a:p>
          <a:p>
            <a:pPr marL="285750"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r>
              <a:rPr lang="en-US" b="1" u="sng">
                <a:latin typeface="Century Gothic"/>
                <a:ea typeface="+mn-lt"/>
                <a:cs typeface="+mn-lt"/>
              </a:rPr>
              <a:t>On a spoon:</a:t>
            </a:r>
          </a:p>
          <a:p>
            <a:pPr marL="1657350" lvl="3" indent="-285750">
              <a:lnSpc>
                <a:spcPct val="150000"/>
              </a:lnSpc>
              <a:buFont typeface="Calibri,Sans-Serif"/>
              <a:buChar char="-"/>
            </a:pPr>
            <a:r>
              <a:rPr lang="en-US" b="1">
                <a:latin typeface="Century Gothic"/>
                <a:ea typeface="+mn-lt"/>
                <a:cs typeface="+mn-lt"/>
              </a:rPr>
              <a:t>Holds shape</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Falls off easily</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firm</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sticky</a:t>
            </a:r>
            <a:endParaRPr lang="en-US">
              <a:cs typeface="Calibri" panose="020F0502020204030204"/>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257360" y="384048"/>
            <a:ext cx="7079752" cy="4896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Puree</a:t>
            </a:r>
            <a:endParaRPr lang="en-US" sz="2400" b="1">
              <a:latin typeface="Century Gothic"/>
              <a:cs typeface="Calibri"/>
            </a:endParaRPr>
          </a:p>
          <a:p>
            <a:pPr algn="ctr">
              <a:lnSpc>
                <a:spcPct val="150000"/>
              </a:lnSpc>
            </a:pPr>
            <a:r>
              <a:rPr lang="en-US" sz="2400" b="1">
                <a:latin typeface="Century Gothic"/>
                <a:ea typeface="+mn-lt"/>
                <a:cs typeface="+mn-lt"/>
              </a:rPr>
              <a:t>What</a:t>
            </a:r>
            <a:r>
              <a:rPr lang="en-US" sz="2400">
                <a:latin typeface="Century Gothic"/>
                <a:ea typeface="+mn-lt"/>
                <a:cs typeface="+mn-lt"/>
              </a:rPr>
              <a:t> pureed food is: </a:t>
            </a:r>
          </a:p>
          <a:p>
            <a:pPr marL="285750" indent="-285750">
              <a:lnSpc>
                <a:spcPct val="150000"/>
              </a:lnSpc>
              <a:buFont typeface="Calibri"/>
              <a:buChar char="-"/>
            </a:pPr>
            <a:r>
              <a:rPr lang="en-US">
                <a:latin typeface="Century Gothic"/>
                <a:ea typeface="+mn-lt"/>
                <a:cs typeface="+mn-lt"/>
              </a:rPr>
              <a:t>Very </a:t>
            </a:r>
            <a:r>
              <a:rPr lang="en-US" b="1">
                <a:latin typeface="Century Gothic"/>
                <a:ea typeface="+mn-lt"/>
                <a:cs typeface="+mn-lt"/>
              </a:rPr>
              <a:t>smooth</a:t>
            </a:r>
          </a:p>
          <a:p>
            <a:pPr marL="285750" indent="-285750">
              <a:lnSpc>
                <a:spcPct val="150000"/>
              </a:lnSpc>
              <a:buFont typeface="Calibri"/>
              <a:buChar char="-"/>
            </a:pPr>
            <a:r>
              <a:rPr lang="en-US" b="1">
                <a:latin typeface="Century Gothic"/>
                <a:ea typeface="+mn-lt"/>
                <a:cs typeface="+mn-lt"/>
              </a:rPr>
              <a:t>Not sticky</a:t>
            </a:r>
          </a:p>
          <a:p>
            <a:pPr marL="285750" indent="-285750">
              <a:lnSpc>
                <a:spcPct val="150000"/>
              </a:lnSpc>
              <a:buFont typeface="Calibri"/>
              <a:buChar char="-"/>
            </a:pPr>
            <a:r>
              <a:rPr lang="en-US" b="1">
                <a:latin typeface="Century Gothic"/>
                <a:ea typeface="+mn-lt"/>
                <a:cs typeface="+mn-lt"/>
              </a:rPr>
              <a:t>No lumps</a:t>
            </a:r>
          </a:p>
          <a:p>
            <a:pPr marL="285750" indent="-285750">
              <a:lnSpc>
                <a:spcPct val="150000"/>
              </a:lnSpc>
              <a:buFont typeface="Calibri"/>
              <a:buChar char="-"/>
            </a:pPr>
            <a:r>
              <a:rPr lang="en-US">
                <a:latin typeface="Century Gothic"/>
                <a:ea typeface="+mn-lt"/>
                <a:cs typeface="+mn-lt"/>
              </a:rPr>
              <a:t>Usually eaten with a</a:t>
            </a:r>
            <a:r>
              <a:rPr lang="en-US" b="1">
                <a:latin typeface="Century Gothic"/>
                <a:ea typeface="+mn-lt"/>
                <a:cs typeface="+mn-lt"/>
              </a:rPr>
              <a:t> spoon</a:t>
            </a:r>
          </a:p>
          <a:p>
            <a:pPr marL="285750" indent="-285750">
              <a:lnSpc>
                <a:spcPct val="150000"/>
              </a:lnSpc>
              <a:buFont typeface="Calibri"/>
              <a:buChar char="-"/>
            </a:pPr>
            <a:r>
              <a:rPr lang="en-US" b="1">
                <a:latin typeface="Century Gothic"/>
                <a:ea typeface="+mn-lt"/>
                <a:cs typeface="+mn-lt"/>
              </a:rPr>
              <a:t>Too thick to drink</a:t>
            </a:r>
            <a:r>
              <a:rPr lang="en-US">
                <a:latin typeface="Century Gothic"/>
                <a:ea typeface="+mn-lt"/>
                <a:cs typeface="+mn-lt"/>
              </a:rPr>
              <a:t> from cup</a:t>
            </a:r>
          </a:p>
          <a:p>
            <a:pPr marL="285750" indent="-285750">
              <a:lnSpc>
                <a:spcPct val="150000"/>
              </a:lnSpc>
              <a:buFont typeface="Calibri"/>
              <a:buChar char="-"/>
            </a:pPr>
            <a:r>
              <a:rPr lang="en-US" b="1">
                <a:latin typeface="Century Gothic"/>
                <a:ea typeface="+mn-lt"/>
                <a:cs typeface="+mn-lt"/>
              </a:rPr>
              <a:t>No chewing</a:t>
            </a:r>
            <a:r>
              <a:rPr lang="en-US">
                <a:latin typeface="Century Gothic"/>
                <a:ea typeface="+mn-lt"/>
                <a:cs typeface="+mn-lt"/>
              </a:rPr>
              <a:t> needed</a:t>
            </a:r>
          </a:p>
          <a:p>
            <a:pPr marL="285750" indent="-285750">
              <a:lnSpc>
                <a:spcPct val="150000"/>
              </a:lnSpc>
              <a:buFont typeface="Calibri"/>
              <a:buChar char="-"/>
            </a:pPr>
            <a:r>
              <a:rPr lang="en-US" b="1">
                <a:latin typeface="Century Gothic"/>
                <a:ea typeface="+mn-lt"/>
                <a:cs typeface="+mn-lt"/>
              </a:rPr>
              <a:t>Maintains shape</a:t>
            </a:r>
            <a:r>
              <a:rPr lang="en-US">
                <a:latin typeface="Century Gothic"/>
                <a:ea typeface="+mn-lt"/>
                <a:cs typeface="+mn-lt"/>
              </a:rPr>
              <a:t> when falls from spoon</a:t>
            </a:r>
          </a:p>
          <a:p>
            <a:pPr marL="285750" indent="-285750">
              <a:lnSpc>
                <a:spcPct val="150000"/>
              </a:lnSpc>
              <a:buFont typeface="Calibri"/>
              <a:buChar char="-"/>
            </a:pPr>
            <a:r>
              <a:rPr lang="en-US" b="1">
                <a:latin typeface="Century Gothic"/>
                <a:ea typeface="+mn-lt"/>
                <a:cs typeface="+mn-lt"/>
              </a:rPr>
              <a:t>Liquid does not separate</a:t>
            </a:r>
            <a:r>
              <a:rPr lang="en-US">
                <a:latin typeface="Century Gothic"/>
                <a:ea typeface="+mn-lt"/>
                <a:cs typeface="+mn-lt"/>
              </a:rPr>
              <a:t> from solid</a:t>
            </a:r>
          </a:p>
          <a:p>
            <a:pPr algn="ctr">
              <a:lnSpc>
                <a:spcPct val="150000"/>
              </a:lnSpc>
            </a:pPr>
            <a:endParaRPr lang="en-US">
              <a:latin typeface="Calibri" panose="020F0502020204030204"/>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3"/>
          <a:stretch>
            <a:fillRect/>
          </a:stretch>
        </p:blipFill>
        <p:spPr>
          <a:xfrm>
            <a:off x="1564194" y="118132"/>
            <a:ext cx="929627" cy="940348"/>
          </a:xfrm>
          <a:prstGeom prst="rect">
            <a:avLst/>
          </a:prstGeom>
        </p:spPr>
      </p:pic>
      <p:pic>
        <p:nvPicPr>
          <p:cNvPr id="9" name="Picture 18">
            <a:extLst>
              <a:ext uri="{FF2B5EF4-FFF2-40B4-BE49-F238E27FC236}">
                <a16:creationId xmlns:a16="http://schemas.microsoft.com/office/drawing/2014/main" id="{4D951F23-F3DD-4FAC-0F6C-3A8A9FDA98E1}"/>
              </a:ext>
            </a:extLst>
          </p:cNvPr>
          <p:cNvPicPr>
            <a:picLocks noChangeAspect="1"/>
          </p:cNvPicPr>
          <p:nvPr/>
        </p:nvPicPr>
        <p:blipFill>
          <a:blip r:embed="rId4"/>
          <a:stretch>
            <a:fillRect/>
          </a:stretch>
        </p:blipFill>
        <p:spPr>
          <a:xfrm>
            <a:off x="2572669" y="182992"/>
            <a:ext cx="779944" cy="778751"/>
          </a:xfrm>
          <a:prstGeom prst="rect">
            <a:avLst/>
          </a:prstGeom>
        </p:spPr>
      </p:pic>
      <p:pic>
        <p:nvPicPr>
          <p:cNvPr id="10" name="Picture 12">
            <a:extLst>
              <a:ext uri="{FF2B5EF4-FFF2-40B4-BE49-F238E27FC236}">
                <a16:creationId xmlns:a16="http://schemas.microsoft.com/office/drawing/2014/main" id="{6DA107E2-4C45-EAC4-23DC-763DB14F5BF1}"/>
              </a:ext>
            </a:extLst>
          </p:cNvPr>
          <p:cNvPicPr>
            <a:picLocks noChangeAspect="1"/>
          </p:cNvPicPr>
          <p:nvPr/>
        </p:nvPicPr>
        <p:blipFill>
          <a:blip r:embed="rId5"/>
          <a:stretch>
            <a:fillRect/>
          </a:stretch>
        </p:blipFill>
        <p:spPr>
          <a:xfrm>
            <a:off x="652183" y="5574160"/>
            <a:ext cx="1640541" cy="1177738"/>
          </a:xfrm>
          <a:prstGeom prst="rect">
            <a:avLst/>
          </a:prstGeom>
        </p:spPr>
      </p:pic>
      <p:pic>
        <p:nvPicPr>
          <p:cNvPr id="13" name="Picture 13" descr="A picture containing eaten&#10;&#10;Description automatically generated">
            <a:extLst>
              <a:ext uri="{FF2B5EF4-FFF2-40B4-BE49-F238E27FC236}">
                <a16:creationId xmlns:a16="http://schemas.microsoft.com/office/drawing/2014/main" id="{631734DF-C445-F5B7-2552-0CA9E1FFA978}"/>
              </a:ext>
            </a:extLst>
          </p:cNvPr>
          <p:cNvPicPr>
            <a:picLocks noChangeAspect="1"/>
          </p:cNvPicPr>
          <p:nvPr/>
        </p:nvPicPr>
        <p:blipFill>
          <a:blip r:embed="rId6"/>
          <a:stretch>
            <a:fillRect/>
          </a:stretch>
        </p:blipFill>
        <p:spPr>
          <a:xfrm>
            <a:off x="651342" y="7103763"/>
            <a:ext cx="1628775" cy="1695450"/>
          </a:xfrm>
          <a:prstGeom prst="rect">
            <a:avLst/>
          </a:prstGeom>
        </p:spPr>
      </p:pic>
      <p:sp>
        <p:nvSpPr>
          <p:cNvPr id="5" name="TextBox 4">
            <a:extLst>
              <a:ext uri="{FF2B5EF4-FFF2-40B4-BE49-F238E27FC236}">
                <a16:creationId xmlns:a16="http://schemas.microsoft.com/office/drawing/2014/main" id="{4A9F6932-55D5-A431-B213-60E5AD636859}"/>
              </a:ext>
            </a:extLst>
          </p:cNvPr>
          <p:cNvSpPr txBox="1"/>
          <p:nvPr/>
        </p:nvSpPr>
        <p:spPr>
          <a:xfrm>
            <a:off x="256329" y="9277269"/>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4" name="TextBox 13">
            <a:extLst>
              <a:ext uri="{FF2B5EF4-FFF2-40B4-BE49-F238E27FC236}">
                <a16:creationId xmlns:a16="http://schemas.microsoft.com/office/drawing/2014/main" id="{C42D9107-F23F-9037-D878-FB74C6BFF007}"/>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7"/>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8"/>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9"/>
              </a:rPr>
              <a:t>10.3390/ijerph18105125</a:t>
            </a:r>
            <a:endParaRPr lang="en-US" sz="600">
              <a:ea typeface="Calibri"/>
              <a:cs typeface="Calibri"/>
            </a:endParaRPr>
          </a:p>
        </p:txBody>
      </p:sp>
    </p:spTree>
    <p:extLst>
      <p:ext uri="{BB962C8B-B14F-4D97-AF65-F5344CB8AC3E}">
        <p14:creationId xmlns:p14="http://schemas.microsoft.com/office/powerpoint/2010/main" val="621803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3269</Words>
  <Application>Microsoft Office PowerPoint</Application>
  <PresentationFormat>Custom</PresentationFormat>
  <Paragraphs>437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48</cp:revision>
  <dcterms:created xsi:type="dcterms:W3CDTF">2023-02-10T20:27:58Z</dcterms:created>
  <dcterms:modified xsi:type="dcterms:W3CDTF">2024-02-16T15:00:26Z</dcterms:modified>
</cp:coreProperties>
</file>